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9" d="100"/>
          <a:sy n="79" d="100"/>
        </p:scale>
        <p:origin x="85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8B748-27F4-704F-829E-0E8AF9C881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9305B4-419B-9233-27A4-8B939B45C1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B4B4D2-BC9F-C4FC-41D6-FD41AC042434}"/>
              </a:ext>
            </a:extLst>
          </p:cNvPr>
          <p:cNvSpPr>
            <a:spLocks noGrp="1"/>
          </p:cNvSpPr>
          <p:nvPr>
            <p:ph type="dt" sz="half" idx="10"/>
          </p:nvPr>
        </p:nvSpPr>
        <p:spPr/>
        <p:txBody>
          <a:bodyPr/>
          <a:lstStyle/>
          <a:p>
            <a:fld id="{68F5DAE8-F685-4755-8838-561C11F4F256}" type="datetimeFigureOut">
              <a:rPr lang="en-US" smtClean="0"/>
              <a:t>12/20/2024</a:t>
            </a:fld>
            <a:endParaRPr lang="en-US"/>
          </a:p>
        </p:txBody>
      </p:sp>
      <p:sp>
        <p:nvSpPr>
          <p:cNvPr id="5" name="Footer Placeholder 4">
            <a:extLst>
              <a:ext uri="{FF2B5EF4-FFF2-40B4-BE49-F238E27FC236}">
                <a16:creationId xmlns:a16="http://schemas.microsoft.com/office/drawing/2014/main" id="{2C6364E6-954D-16DF-5ED8-CF3E5E5E2C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A1C58D-7DB5-4C7D-548D-DC2F73DFACF6}"/>
              </a:ext>
            </a:extLst>
          </p:cNvPr>
          <p:cNvSpPr>
            <a:spLocks noGrp="1"/>
          </p:cNvSpPr>
          <p:nvPr>
            <p:ph type="sldNum" sz="quarter" idx="12"/>
          </p:nvPr>
        </p:nvSpPr>
        <p:spPr/>
        <p:txBody>
          <a:bodyPr/>
          <a:lstStyle/>
          <a:p>
            <a:fld id="{BAA7F3AD-5F77-45F7-A6F9-24D975A6C913}" type="slidenum">
              <a:rPr lang="en-US" smtClean="0"/>
              <a:t>‹#›</a:t>
            </a:fld>
            <a:endParaRPr lang="en-US"/>
          </a:p>
        </p:txBody>
      </p:sp>
    </p:spTree>
    <p:extLst>
      <p:ext uri="{BB962C8B-B14F-4D97-AF65-F5344CB8AC3E}">
        <p14:creationId xmlns:p14="http://schemas.microsoft.com/office/powerpoint/2010/main" val="2381784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F9A10-B9D4-A9B6-7B77-B46D334494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6ED9D4-3B55-B177-6052-9CA260FED5D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7ABDE-6580-2DF1-A051-8753392A6AF4}"/>
              </a:ext>
            </a:extLst>
          </p:cNvPr>
          <p:cNvSpPr>
            <a:spLocks noGrp="1"/>
          </p:cNvSpPr>
          <p:nvPr>
            <p:ph type="dt" sz="half" idx="10"/>
          </p:nvPr>
        </p:nvSpPr>
        <p:spPr/>
        <p:txBody>
          <a:bodyPr/>
          <a:lstStyle/>
          <a:p>
            <a:fld id="{68F5DAE8-F685-4755-8838-561C11F4F256}" type="datetimeFigureOut">
              <a:rPr lang="en-US" smtClean="0"/>
              <a:t>12/20/2024</a:t>
            </a:fld>
            <a:endParaRPr lang="en-US"/>
          </a:p>
        </p:txBody>
      </p:sp>
      <p:sp>
        <p:nvSpPr>
          <p:cNvPr id="5" name="Footer Placeholder 4">
            <a:extLst>
              <a:ext uri="{FF2B5EF4-FFF2-40B4-BE49-F238E27FC236}">
                <a16:creationId xmlns:a16="http://schemas.microsoft.com/office/drawing/2014/main" id="{08879AC9-1A55-5422-3D03-5F9161E107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D1342A-377C-2AC6-72EC-B1C91C3122B0}"/>
              </a:ext>
            </a:extLst>
          </p:cNvPr>
          <p:cNvSpPr>
            <a:spLocks noGrp="1"/>
          </p:cNvSpPr>
          <p:nvPr>
            <p:ph type="sldNum" sz="quarter" idx="12"/>
          </p:nvPr>
        </p:nvSpPr>
        <p:spPr/>
        <p:txBody>
          <a:bodyPr/>
          <a:lstStyle/>
          <a:p>
            <a:fld id="{BAA7F3AD-5F77-45F7-A6F9-24D975A6C913}" type="slidenum">
              <a:rPr lang="en-US" smtClean="0"/>
              <a:t>‹#›</a:t>
            </a:fld>
            <a:endParaRPr lang="en-US"/>
          </a:p>
        </p:txBody>
      </p:sp>
    </p:spTree>
    <p:extLst>
      <p:ext uri="{BB962C8B-B14F-4D97-AF65-F5344CB8AC3E}">
        <p14:creationId xmlns:p14="http://schemas.microsoft.com/office/powerpoint/2010/main" val="207076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42645E-13F4-804C-D474-BD9005A827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7AC3A1-10CB-0C2A-D007-940119EC03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713A41-D3CB-A7C9-88E6-8AAB31309F86}"/>
              </a:ext>
            </a:extLst>
          </p:cNvPr>
          <p:cNvSpPr>
            <a:spLocks noGrp="1"/>
          </p:cNvSpPr>
          <p:nvPr>
            <p:ph type="dt" sz="half" idx="10"/>
          </p:nvPr>
        </p:nvSpPr>
        <p:spPr/>
        <p:txBody>
          <a:bodyPr/>
          <a:lstStyle/>
          <a:p>
            <a:fld id="{68F5DAE8-F685-4755-8838-561C11F4F256}" type="datetimeFigureOut">
              <a:rPr lang="en-US" smtClean="0"/>
              <a:t>12/20/2024</a:t>
            </a:fld>
            <a:endParaRPr lang="en-US"/>
          </a:p>
        </p:txBody>
      </p:sp>
      <p:sp>
        <p:nvSpPr>
          <p:cNvPr id="5" name="Footer Placeholder 4">
            <a:extLst>
              <a:ext uri="{FF2B5EF4-FFF2-40B4-BE49-F238E27FC236}">
                <a16:creationId xmlns:a16="http://schemas.microsoft.com/office/drawing/2014/main" id="{86380917-063D-B816-8217-71B9DFF86B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F49D15-E3D9-13D7-8B0A-50066B0C7BC5}"/>
              </a:ext>
            </a:extLst>
          </p:cNvPr>
          <p:cNvSpPr>
            <a:spLocks noGrp="1"/>
          </p:cNvSpPr>
          <p:nvPr>
            <p:ph type="sldNum" sz="quarter" idx="12"/>
          </p:nvPr>
        </p:nvSpPr>
        <p:spPr/>
        <p:txBody>
          <a:bodyPr/>
          <a:lstStyle/>
          <a:p>
            <a:fld id="{BAA7F3AD-5F77-45F7-A6F9-24D975A6C913}" type="slidenum">
              <a:rPr lang="en-US" smtClean="0"/>
              <a:t>‹#›</a:t>
            </a:fld>
            <a:endParaRPr lang="en-US"/>
          </a:p>
        </p:txBody>
      </p:sp>
    </p:spTree>
    <p:extLst>
      <p:ext uri="{BB962C8B-B14F-4D97-AF65-F5344CB8AC3E}">
        <p14:creationId xmlns:p14="http://schemas.microsoft.com/office/powerpoint/2010/main" val="3268782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4DE6D-E47E-87F9-59ED-24636901F0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3D1888-4320-081C-0E85-913951081C5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626804-7532-54C8-823E-1FEBB26F1467}"/>
              </a:ext>
            </a:extLst>
          </p:cNvPr>
          <p:cNvSpPr>
            <a:spLocks noGrp="1"/>
          </p:cNvSpPr>
          <p:nvPr>
            <p:ph type="dt" sz="half" idx="10"/>
          </p:nvPr>
        </p:nvSpPr>
        <p:spPr/>
        <p:txBody>
          <a:bodyPr/>
          <a:lstStyle/>
          <a:p>
            <a:fld id="{68F5DAE8-F685-4755-8838-561C11F4F256}" type="datetimeFigureOut">
              <a:rPr lang="en-US" smtClean="0"/>
              <a:t>12/20/2024</a:t>
            </a:fld>
            <a:endParaRPr lang="en-US"/>
          </a:p>
        </p:txBody>
      </p:sp>
      <p:sp>
        <p:nvSpPr>
          <p:cNvPr id="5" name="Footer Placeholder 4">
            <a:extLst>
              <a:ext uri="{FF2B5EF4-FFF2-40B4-BE49-F238E27FC236}">
                <a16:creationId xmlns:a16="http://schemas.microsoft.com/office/drawing/2014/main" id="{41C77F31-334F-91F4-E7F3-CBC8227592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B11C9F-0352-F2E9-3B16-98F7F3481854}"/>
              </a:ext>
            </a:extLst>
          </p:cNvPr>
          <p:cNvSpPr>
            <a:spLocks noGrp="1"/>
          </p:cNvSpPr>
          <p:nvPr>
            <p:ph type="sldNum" sz="quarter" idx="12"/>
          </p:nvPr>
        </p:nvSpPr>
        <p:spPr/>
        <p:txBody>
          <a:bodyPr/>
          <a:lstStyle/>
          <a:p>
            <a:fld id="{BAA7F3AD-5F77-45F7-A6F9-24D975A6C913}" type="slidenum">
              <a:rPr lang="en-US" smtClean="0"/>
              <a:t>‹#›</a:t>
            </a:fld>
            <a:endParaRPr lang="en-US"/>
          </a:p>
        </p:txBody>
      </p:sp>
    </p:spTree>
    <p:extLst>
      <p:ext uri="{BB962C8B-B14F-4D97-AF65-F5344CB8AC3E}">
        <p14:creationId xmlns:p14="http://schemas.microsoft.com/office/powerpoint/2010/main" val="1872583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7E296-7CBC-BC07-E56E-63EED26A96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6821A4-89B2-43FE-DC7F-C9EC4A6442F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FE8E3E9-1765-44FC-5B55-34D7DC7E0617}"/>
              </a:ext>
            </a:extLst>
          </p:cNvPr>
          <p:cNvSpPr>
            <a:spLocks noGrp="1"/>
          </p:cNvSpPr>
          <p:nvPr>
            <p:ph type="dt" sz="half" idx="10"/>
          </p:nvPr>
        </p:nvSpPr>
        <p:spPr/>
        <p:txBody>
          <a:bodyPr/>
          <a:lstStyle/>
          <a:p>
            <a:fld id="{68F5DAE8-F685-4755-8838-561C11F4F256}" type="datetimeFigureOut">
              <a:rPr lang="en-US" smtClean="0"/>
              <a:t>12/20/2024</a:t>
            </a:fld>
            <a:endParaRPr lang="en-US"/>
          </a:p>
        </p:txBody>
      </p:sp>
      <p:sp>
        <p:nvSpPr>
          <p:cNvPr id="5" name="Footer Placeholder 4">
            <a:extLst>
              <a:ext uri="{FF2B5EF4-FFF2-40B4-BE49-F238E27FC236}">
                <a16:creationId xmlns:a16="http://schemas.microsoft.com/office/drawing/2014/main" id="{475ED6F7-2E25-44D9-2C25-16D56417D8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6C2B50-349B-F432-29C4-757E2C70EBBF}"/>
              </a:ext>
            </a:extLst>
          </p:cNvPr>
          <p:cNvSpPr>
            <a:spLocks noGrp="1"/>
          </p:cNvSpPr>
          <p:nvPr>
            <p:ph type="sldNum" sz="quarter" idx="12"/>
          </p:nvPr>
        </p:nvSpPr>
        <p:spPr/>
        <p:txBody>
          <a:bodyPr/>
          <a:lstStyle/>
          <a:p>
            <a:fld id="{BAA7F3AD-5F77-45F7-A6F9-24D975A6C913}" type="slidenum">
              <a:rPr lang="en-US" smtClean="0"/>
              <a:t>‹#›</a:t>
            </a:fld>
            <a:endParaRPr lang="en-US"/>
          </a:p>
        </p:txBody>
      </p:sp>
    </p:spTree>
    <p:extLst>
      <p:ext uri="{BB962C8B-B14F-4D97-AF65-F5344CB8AC3E}">
        <p14:creationId xmlns:p14="http://schemas.microsoft.com/office/powerpoint/2010/main" val="223540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F2461-C00B-1EDA-2105-9C98BFC34A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592AFA-F401-0DAC-BCCD-EC0DD664CC7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03CB723-13AE-0742-E794-75261ECE29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C124E7-D540-41E6-6377-E722C93BF0B4}"/>
              </a:ext>
            </a:extLst>
          </p:cNvPr>
          <p:cNvSpPr>
            <a:spLocks noGrp="1"/>
          </p:cNvSpPr>
          <p:nvPr>
            <p:ph type="dt" sz="half" idx="10"/>
          </p:nvPr>
        </p:nvSpPr>
        <p:spPr/>
        <p:txBody>
          <a:bodyPr/>
          <a:lstStyle/>
          <a:p>
            <a:fld id="{68F5DAE8-F685-4755-8838-561C11F4F256}" type="datetimeFigureOut">
              <a:rPr lang="en-US" smtClean="0"/>
              <a:t>12/20/2024</a:t>
            </a:fld>
            <a:endParaRPr lang="en-US"/>
          </a:p>
        </p:txBody>
      </p:sp>
      <p:sp>
        <p:nvSpPr>
          <p:cNvPr id="6" name="Footer Placeholder 5">
            <a:extLst>
              <a:ext uri="{FF2B5EF4-FFF2-40B4-BE49-F238E27FC236}">
                <a16:creationId xmlns:a16="http://schemas.microsoft.com/office/drawing/2014/main" id="{B607048E-2955-AA59-111F-131071A104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2B0583-FB43-BFA1-21D1-079D2E94F98E}"/>
              </a:ext>
            </a:extLst>
          </p:cNvPr>
          <p:cNvSpPr>
            <a:spLocks noGrp="1"/>
          </p:cNvSpPr>
          <p:nvPr>
            <p:ph type="sldNum" sz="quarter" idx="12"/>
          </p:nvPr>
        </p:nvSpPr>
        <p:spPr/>
        <p:txBody>
          <a:bodyPr/>
          <a:lstStyle/>
          <a:p>
            <a:fld id="{BAA7F3AD-5F77-45F7-A6F9-24D975A6C913}" type="slidenum">
              <a:rPr lang="en-US" smtClean="0"/>
              <a:t>‹#›</a:t>
            </a:fld>
            <a:endParaRPr lang="en-US"/>
          </a:p>
        </p:txBody>
      </p:sp>
    </p:spTree>
    <p:extLst>
      <p:ext uri="{BB962C8B-B14F-4D97-AF65-F5344CB8AC3E}">
        <p14:creationId xmlns:p14="http://schemas.microsoft.com/office/powerpoint/2010/main" val="3020895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E237B-8D13-B13E-2FBD-9F6A823463C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4C094F-E52C-377D-BEF1-F696167C16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699D34A-6C93-BABA-047B-9B2DF0B656C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AB89006-E081-19D0-2196-4C4DCF0E95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22F356A-24AD-5F63-AC72-86DE5FDF91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F237DD-C5FF-4BAF-2D50-896DC76BF112}"/>
              </a:ext>
            </a:extLst>
          </p:cNvPr>
          <p:cNvSpPr>
            <a:spLocks noGrp="1"/>
          </p:cNvSpPr>
          <p:nvPr>
            <p:ph type="dt" sz="half" idx="10"/>
          </p:nvPr>
        </p:nvSpPr>
        <p:spPr/>
        <p:txBody>
          <a:bodyPr/>
          <a:lstStyle/>
          <a:p>
            <a:fld id="{68F5DAE8-F685-4755-8838-561C11F4F256}" type="datetimeFigureOut">
              <a:rPr lang="en-US" smtClean="0"/>
              <a:t>12/20/2024</a:t>
            </a:fld>
            <a:endParaRPr lang="en-US"/>
          </a:p>
        </p:txBody>
      </p:sp>
      <p:sp>
        <p:nvSpPr>
          <p:cNvPr id="8" name="Footer Placeholder 7">
            <a:extLst>
              <a:ext uri="{FF2B5EF4-FFF2-40B4-BE49-F238E27FC236}">
                <a16:creationId xmlns:a16="http://schemas.microsoft.com/office/drawing/2014/main" id="{8ECEF69E-3D85-87E0-4194-AD453D7573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AEC3AD3-FD03-CFE2-99B1-D9D99FD23A95}"/>
              </a:ext>
            </a:extLst>
          </p:cNvPr>
          <p:cNvSpPr>
            <a:spLocks noGrp="1"/>
          </p:cNvSpPr>
          <p:nvPr>
            <p:ph type="sldNum" sz="quarter" idx="12"/>
          </p:nvPr>
        </p:nvSpPr>
        <p:spPr/>
        <p:txBody>
          <a:bodyPr/>
          <a:lstStyle/>
          <a:p>
            <a:fld id="{BAA7F3AD-5F77-45F7-A6F9-24D975A6C913}" type="slidenum">
              <a:rPr lang="en-US" smtClean="0"/>
              <a:t>‹#›</a:t>
            </a:fld>
            <a:endParaRPr lang="en-US"/>
          </a:p>
        </p:txBody>
      </p:sp>
    </p:spTree>
    <p:extLst>
      <p:ext uri="{BB962C8B-B14F-4D97-AF65-F5344CB8AC3E}">
        <p14:creationId xmlns:p14="http://schemas.microsoft.com/office/powerpoint/2010/main" val="1713295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20248-89CC-BDAB-FF9A-C4B0CB4FB68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9B601FB-E378-D48E-7165-418A725744E2}"/>
              </a:ext>
            </a:extLst>
          </p:cNvPr>
          <p:cNvSpPr>
            <a:spLocks noGrp="1"/>
          </p:cNvSpPr>
          <p:nvPr>
            <p:ph type="dt" sz="half" idx="10"/>
          </p:nvPr>
        </p:nvSpPr>
        <p:spPr/>
        <p:txBody>
          <a:bodyPr/>
          <a:lstStyle/>
          <a:p>
            <a:fld id="{68F5DAE8-F685-4755-8838-561C11F4F256}" type="datetimeFigureOut">
              <a:rPr lang="en-US" smtClean="0"/>
              <a:t>12/20/2024</a:t>
            </a:fld>
            <a:endParaRPr lang="en-US"/>
          </a:p>
        </p:txBody>
      </p:sp>
      <p:sp>
        <p:nvSpPr>
          <p:cNvPr id="4" name="Footer Placeholder 3">
            <a:extLst>
              <a:ext uri="{FF2B5EF4-FFF2-40B4-BE49-F238E27FC236}">
                <a16:creationId xmlns:a16="http://schemas.microsoft.com/office/drawing/2014/main" id="{7209BA04-8675-10D5-3255-E70B628FF0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0B4B145-2BBB-DB0A-FC2B-B3E64B0F413B}"/>
              </a:ext>
            </a:extLst>
          </p:cNvPr>
          <p:cNvSpPr>
            <a:spLocks noGrp="1"/>
          </p:cNvSpPr>
          <p:nvPr>
            <p:ph type="sldNum" sz="quarter" idx="12"/>
          </p:nvPr>
        </p:nvSpPr>
        <p:spPr/>
        <p:txBody>
          <a:bodyPr/>
          <a:lstStyle/>
          <a:p>
            <a:fld id="{BAA7F3AD-5F77-45F7-A6F9-24D975A6C913}" type="slidenum">
              <a:rPr lang="en-US" smtClean="0"/>
              <a:t>‹#›</a:t>
            </a:fld>
            <a:endParaRPr lang="en-US"/>
          </a:p>
        </p:txBody>
      </p:sp>
    </p:spTree>
    <p:extLst>
      <p:ext uri="{BB962C8B-B14F-4D97-AF65-F5344CB8AC3E}">
        <p14:creationId xmlns:p14="http://schemas.microsoft.com/office/powerpoint/2010/main" val="2803014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36576F-A9B4-4DF6-715B-3AC220A71810}"/>
              </a:ext>
            </a:extLst>
          </p:cNvPr>
          <p:cNvSpPr>
            <a:spLocks noGrp="1"/>
          </p:cNvSpPr>
          <p:nvPr>
            <p:ph type="dt" sz="half" idx="10"/>
          </p:nvPr>
        </p:nvSpPr>
        <p:spPr/>
        <p:txBody>
          <a:bodyPr/>
          <a:lstStyle/>
          <a:p>
            <a:fld id="{68F5DAE8-F685-4755-8838-561C11F4F256}" type="datetimeFigureOut">
              <a:rPr lang="en-US" smtClean="0"/>
              <a:t>12/20/2024</a:t>
            </a:fld>
            <a:endParaRPr lang="en-US"/>
          </a:p>
        </p:txBody>
      </p:sp>
      <p:sp>
        <p:nvSpPr>
          <p:cNvPr id="3" name="Footer Placeholder 2">
            <a:extLst>
              <a:ext uri="{FF2B5EF4-FFF2-40B4-BE49-F238E27FC236}">
                <a16:creationId xmlns:a16="http://schemas.microsoft.com/office/drawing/2014/main" id="{964036A3-7768-C936-182F-360EC5F2BEE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412CC8-300C-70CE-A982-B3D8D75D121D}"/>
              </a:ext>
            </a:extLst>
          </p:cNvPr>
          <p:cNvSpPr>
            <a:spLocks noGrp="1"/>
          </p:cNvSpPr>
          <p:nvPr>
            <p:ph type="sldNum" sz="quarter" idx="12"/>
          </p:nvPr>
        </p:nvSpPr>
        <p:spPr/>
        <p:txBody>
          <a:bodyPr/>
          <a:lstStyle/>
          <a:p>
            <a:fld id="{BAA7F3AD-5F77-45F7-A6F9-24D975A6C913}" type="slidenum">
              <a:rPr lang="en-US" smtClean="0"/>
              <a:t>‹#›</a:t>
            </a:fld>
            <a:endParaRPr lang="en-US"/>
          </a:p>
        </p:txBody>
      </p:sp>
    </p:spTree>
    <p:extLst>
      <p:ext uri="{BB962C8B-B14F-4D97-AF65-F5344CB8AC3E}">
        <p14:creationId xmlns:p14="http://schemas.microsoft.com/office/powerpoint/2010/main" val="446701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66B7E-0DCA-9992-FD23-55A950FC05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BCD0A35-1408-2C8E-41BF-28002F828D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91F9A6-9F04-A0A6-2666-2789B8DEDF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9046BA-DD50-49A6-BC80-E88407BC0DA0}"/>
              </a:ext>
            </a:extLst>
          </p:cNvPr>
          <p:cNvSpPr>
            <a:spLocks noGrp="1"/>
          </p:cNvSpPr>
          <p:nvPr>
            <p:ph type="dt" sz="half" idx="10"/>
          </p:nvPr>
        </p:nvSpPr>
        <p:spPr/>
        <p:txBody>
          <a:bodyPr/>
          <a:lstStyle/>
          <a:p>
            <a:fld id="{68F5DAE8-F685-4755-8838-561C11F4F256}" type="datetimeFigureOut">
              <a:rPr lang="en-US" smtClean="0"/>
              <a:t>12/20/2024</a:t>
            </a:fld>
            <a:endParaRPr lang="en-US"/>
          </a:p>
        </p:txBody>
      </p:sp>
      <p:sp>
        <p:nvSpPr>
          <p:cNvPr id="6" name="Footer Placeholder 5">
            <a:extLst>
              <a:ext uri="{FF2B5EF4-FFF2-40B4-BE49-F238E27FC236}">
                <a16:creationId xmlns:a16="http://schemas.microsoft.com/office/drawing/2014/main" id="{8D8A42A2-A2D9-B7BE-0942-4D9BDD8733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3AFE5A-AFB6-DDD4-B110-3381A361A85F}"/>
              </a:ext>
            </a:extLst>
          </p:cNvPr>
          <p:cNvSpPr>
            <a:spLocks noGrp="1"/>
          </p:cNvSpPr>
          <p:nvPr>
            <p:ph type="sldNum" sz="quarter" idx="12"/>
          </p:nvPr>
        </p:nvSpPr>
        <p:spPr/>
        <p:txBody>
          <a:bodyPr/>
          <a:lstStyle/>
          <a:p>
            <a:fld id="{BAA7F3AD-5F77-45F7-A6F9-24D975A6C913}" type="slidenum">
              <a:rPr lang="en-US" smtClean="0"/>
              <a:t>‹#›</a:t>
            </a:fld>
            <a:endParaRPr lang="en-US"/>
          </a:p>
        </p:txBody>
      </p:sp>
    </p:spTree>
    <p:extLst>
      <p:ext uri="{BB962C8B-B14F-4D97-AF65-F5344CB8AC3E}">
        <p14:creationId xmlns:p14="http://schemas.microsoft.com/office/powerpoint/2010/main" val="1377275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694FC-5374-4831-1F05-131F884F27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C58F049-1D3B-D266-FFD2-3FFD38ECB2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363C4BA-DD8D-40B9-D648-7CEE31B770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EA6B0F-79DE-F0CD-996A-C07DE8994E86}"/>
              </a:ext>
            </a:extLst>
          </p:cNvPr>
          <p:cNvSpPr>
            <a:spLocks noGrp="1"/>
          </p:cNvSpPr>
          <p:nvPr>
            <p:ph type="dt" sz="half" idx="10"/>
          </p:nvPr>
        </p:nvSpPr>
        <p:spPr/>
        <p:txBody>
          <a:bodyPr/>
          <a:lstStyle/>
          <a:p>
            <a:fld id="{68F5DAE8-F685-4755-8838-561C11F4F256}" type="datetimeFigureOut">
              <a:rPr lang="en-US" smtClean="0"/>
              <a:t>12/20/2024</a:t>
            </a:fld>
            <a:endParaRPr lang="en-US"/>
          </a:p>
        </p:txBody>
      </p:sp>
      <p:sp>
        <p:nvSpPr>
          <p:cNvPr id="6" name="Footer Placeholder 5">
            <a:extLst>
              <a:ext uri="{FF2B5EF4-FFF2-40B4-BE49-F238E27FC236}">
                <a16:creationId xmlns:a16="http://schemas.microsoft.com/office/drawing/2014/main" id="{8E589C01-86A9-0052-92DD-AF0C529580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19C869-B320-B3D5-739B-F53FF9E57325}"/>
              </a:ext>
            </a:extLst>
          </p:cNvPr>
          <p:cNvSpPr>
            <a:spLocks noGrp="1"/>
          </p:cNvSpPr>
          <p:nvPr>
            <p:ph type="sldNum" sz="quarter" idx="12"/>
          </p:nvPr>
        </p:nvSpPr>
        <p:spPr/>
        <p:txBody>
          <a:bodyPr/>
          <a:lstStyle/>
          <a:p>
            <a:fld id="{BAA7F3AD-5F77-45F7-A6F9-24D975A6C913}" type="slidenum">
              <a:rPr lang="en-US" smtClean="0"/>
              <a:t>‹#›</a:t>
            </a:fld>
            <a:endParaRPr lang="en-US"/>
          </a:p>
        </p:txBody>
      </p:sp>
    </p:spTree>
    <p:extLst>
      <p:ext uri="{BB962C8B-B14F-4D97-AF65-F5344CB8AC3E}">
        <p14:creationId xmlns:p14="http://schemas.microsoft.com/office/powerpoint/2010/main" val="1459030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CF0C45-C904-D105-9821-DE91A27341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C2F14F-1468-A279-19CD-4B93F0AB42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2BB2EA-1ADF-A0A2-9301-B34D6B65A0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8F5DAE8-F685-4755-8838-561C11F4F256}" type="datetimeFigureOut">
              <a:rPr lang="en-US" smtClean="0"/>
              <a:t>12/20/2024</a:t>
            </a:fld>
            <a:endParaRPr lang="en-US"/>
          </a:p>
        </p:txBody>
      </p:sp>
      <p:sp>
        <p:nvSpPr>
          <p:cNvPr id="5" name="Footer Placeholder 4">
            <a:extLst>
              <a:ext uri="{FF2B5EF4-FFF2-40B4-BE49-F238E27FC236}">
                <a16:creationId xmlns:a16="http://schemas.microsoft.com/office/drawing/2014/main" id="{8676E957-AF8A-F1A3-1AE9-9EF9F691D0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092F6F7-3A08-CD58-8215-656B6FAD58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AA7F3AD-5F77-45F7-A6F9-24D975A6C913}" type="slidenum">
              <a:rPr lang="en-US" smtClean="0"/>
              <a:t>‹#›</a:t>
            </a:fld>
            <a:endParaRPr lang="en-US"/>
          </a:p>
        </p:txBody>
      </p:sp>
    </p:spTree>
    <p:extLst>
      <p:ext uri="{BB962C8B-B14F-4D97-AF65-F5344CB8AC3E}">
        <p14:creationId xmlns:p14="http://schemas.microsoft.com/office/powerpoint/2010/main" val="9722118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3" name="Subtitle 2">
            <a:extLst>
              <a:ext uri="{FF2B5EF4-FFF2-40B4-BE49-F238E27FC236}">
                <a16:creationId xmlns:a16="http://schemas.microsoft.com/office/drawing/2014/main" id="{7DD69A24-50D2-59F1-297B-982116F6748D}"/>
              </a:ext>
            </a:extLst>
          </p:cNvPr>
          <p:cNvSpPr>
            <a:spLocks noGrp="1"/>
          </p:cNvSpPr>
          <p:nvPr>
            <p:ph type="subTitle" idx="1"/>
          </p:nvPr>
        </p:nvSpPr>
        <p:spPr>
          <a:xfrm>
            <a:off x="1048647" y="2916534"/>
            <a:ext cx="8071697" cy="1655762"/>
          </a:xfrm>
        </p:spPr>
        <p:txBody>
          <a:bodyPr>
            <a:noAutofit/>
          </a:bodyPr>
          <a:lstStyle/>
          <a:p>
            <a:pPr algn="l"/>
            <a:r>
              <a:rPr lang="en-US" sz="2000" b="1" i="0" cap="all" dirty="0">
                <a:solidFill>
                  <a:schemeClr val="bg1"/>
                </a:solidFill>
                <a:effectLst/>
                <a:latin typeface="YACgEQY10lw 0"/>
              </a:rPr>
              <a:t>Mina Eid Zakaria 2101114</a:t>
            </a:r>
            <a:endParaRPr lang="en-US" sz="2000" cap="all" dirty="0">
              <a:solidFill>
                <a:schemeClr val="bg1"/>
              </a:solidFill>
              <a:effectLst/>
              <a:latin typeface="YACgEQY10lw 0"/>
            </a:endParaRPr>
          </a:p>
          <a:p>
            <a:pPr algn="l"/>
            <a:r>
              <a:rPr lang="en-US" sz="2000" b="1" i="0" cap="all" dirty="0" err="1">
                <a:solidFill>
                  <a:schemeClr val="bg1"/>
                </a:solidFill>
                <a:effectLst/>
                <a:latin typeface="YACgEQY10lw 0"/>
              </a:rPr>
              <a:t>kerolos</a:t>
            </a:r>
            <a:r>
              <a:rPr lang="en-US" sz="2000" b="1" i="0" cap="all" dirty="0">
                <a:solidFill>
                  <a:schemeClr val="bg1"/>
                </a:solidFill>
                <a:effectLst/>
                <a:latin typeface="YACgEQY10lw 0"/>
              </a:rPr>
              <a:t> </a:t>
            </a:r>
            <a:r>
              <a:rPr lang="en-US" sz="2000" b="1" i="0" cap="all" dirty="0" err="1">
                <a:solidFill>
                  <a:schemeClr val="bg1"/>
                </a:solidFill>
                <a:effectLst/>
                <a:latin typeface="YACgEQY10lw 0"/>
              </a:rPr>
              <a:t>ayman</a:t>
            </a:r>
            <a:r>
              <a:rPr lang="en-US" sz="2000" b="1" i="0" cap="all" dirty="0">
                <a:solidFill>
                  <a:schemeClr val="bg1"/>
                </a:solidFill>
                <a:effectLst/>
                <a:latin typeface="YACgEQY10lw 0"/>
              </a:rPr>
              <a:t> </a:t>
            </a:r>
            <a:r>
              <a:rPr lang="en-US" sz="2000" b="1" i="0" cap="all" dirty="0" err="1">
                <a:solidFill>
                  <a:schemeClr val="bg1"/>
                </a:solidFill>
                <a:effectLst/>
                <a:latin typeface="YACgEQY10lw 0"/>
              </a:rPr>
              <a:t>gamal</a:t>
            </a:r>
            <a:r>
              <a:rPr lang="en-US" sz="2000" b="1" i="0" cap="all" dirty="0">
                <a:solidFill>
                  <a:schemeClr val="bg1"/>
                </a:solidFill>
                <a:effectLst/>
                <a:latin typeface="YACgEQY10lw 0"/>
              </a:rPr>
              <a:t> 2100870</a:t>
            </a:r>
            <a:endParaRPr lang="en-US" sz="2000" cap="all" dirty="0">
              <a:solidFill>
                <a:schemeClr val="bg1"/>
              </a:solidFill>
              <a:effectLst/>
              <a:latin typeface="YACgEQY10lw 0"/>
            </a:endParaRPr>
          </a:p>
          <a:p>
            <a:pPr algn="l"/>
            <a:r>
              <a:rPr lang="en-US" sz="2000" b="1" i="0" cap="all" dirty="0" err="1">
                <a:solidFill>
                  <a:schemeClr val="bg1"/>
                </a:solidFill>
                <a:effectLst/>
                <a:latin typeface="YACgEQY10lw 0"/>
              </a:rPr>
              <a:t>Kerolos</a:t>
            </a:r>
            <a:r>
              <a:rPr lang="en-US" sz="2000" b="1" i="0" cap="all" dirty="0">
                <a:solidFill>
                  <a:schemeClr val="bg1"/>
                </a:solidFill>
                <a:effectLst/>
                <a:latin typeface="YACgEQY10lw 0"/>
              </a:rPr>
              <a:t> wise Abd </a:t>
            </a:r>
            <a:r>
              <a:rPr lang="en-US" sz="2000" b="1" i="0" cap="all" dirty="0" err="1">
                <a:solidFill>
                  <a:schemeClr val="bg1"/>
                </a:solidFill>
                <a:effectLst/>
                <a:latin typeface="YACgEQY10lw 0"/>
              </a:rPr>
              <a:t>altawab</a:t>
            </a:r>
            <a:r>
              <a:rPr lang="en-US" sz="2000" b="1" i="0" cap="all" dirty="0">
                <a:solidFill>
                  <a:schemeClr val="bg1"/>
                </a:solidFill>
                <a:effectLst/>
                <a:latin typeface="YACgEQY10lw 0"/>
              </a:rPr>
              <a:t> 2100869</a:t>
            </a:r>
            <a:endParaRPr lang="en-US" sz="2000" cap="all" dirty="0">
              <a:solidFill>
                <a:schemeClr val="bg1"/>
              </a:solidFill>
              <a:effectLst/>
              <a:latin typeface="YACgEQY10lw 0"/>
            </a:endParaRPr>
          </a:p>
          <a:p>
            <a:pPr algn="l"/>
            <a:r>
              <a:rPr lang="en-US" sz="2000" b="1" i="0" cap="all" dirty="0">
                <a:solidFill>
                  <a:schemeClr val="bg1"/>
                </a:solidFill>
                <a:effectLst/>
                <a:latin typeface="YACgEQY10lw 0"/>
              </a:rPr>
              <a:t>Makar </a:t>
            </a:r>
            <a:r>
              <a:rPr lang="en-US" sz="2000" b="1" i="0" cap="all" dirty="0" err="1">
                <a:solidFill>
                  <a:schemeClr val="bg1"/>
                </a:solidFill>
                <a:effectLst/>
                <a:latin typeface="YACgEQY10lw 0"/>
              </a:rPr>
              <a:t>maged</a:t>
            </a:r>
            <a:r>
              <a:rPr lang="en-US" sz="2000" b="1" i="0" cap="all" dirty="0">
                <a:solidFill>
                  <a:schemeClr val="bg1"/>
                </a:solidFill>
                <a:effectLst/>
                <a:latin typeface="YACgEQY10lw 0"/>
              </a:rPr>
              <a:t> </a:t>
            </a:r>
            <a:r>
              <a:rPr lang="en-US" sz="2000" b="1" i="0" cap="all" dirty="0" err="1">
                <a:solidFill>
                  <a:schemeClr val="bg1"/>
                </a:solidFill>
                <a:effectLst/>
                <a:latin typeface="YACgEQY10lw 0"/>
              </a:rPr>
              <a:t>bartey</a:t>
            </a:r>
            <a:r>
              <a:rPr lang="en-US" sz="2000" b="1" i="0" cap="all" dirty="0">
                <a:solidFill>
                  <a:schemeClr val="bg1"/>
                </a:solidFill>
                <a:effectLst/>
                <a:latin typeface="YACgEQY10lw 0"/>
              </a:rPr>
              <a:t> 2100951</a:t>
            </a:r>
          </a:p>
          <a:p>
            <a:pPr algn="l"/>
            <a:r>
              <a:rPr lang="en-US" sz="2000" b="1" cap="all" dirty="0">
                <a:solidFill>
                  <a:schemeClr val="bg1"/>
                </a:solidFill>
                <a:latin typeface="YACgEQY10lw 0"/>
              </a:rPr>
              <a:t>MINA MAHROUSE LAHZY 2101110</a:t>
            </a:r>
          </a:p>
          <a:p>
            <a:pPr algn="l"/>
            <a:r>
              <a:rPr lang="en-US" sz="2000" b="1" cap="all" dirty="0">
                <a:solidFill>
                  <a:schemeClr val="bg1"/>
                </a:solidFill>
                <a:effectLst/>
                <a:latin typeface="YACgEQY10lw 0"/>
              </a:rPr>
              <a:t>JOHN AYMAN KAMEL  2100823</a:t>
            </a:r>
            <a:endParaRPr lang="en-US" sz="2000" cap="all" dirty="0">
              <a:solidFill>
                <a:schemeClr val="bg1"/>
              </a:solidFill>
              <a:effectLst/>
              <a:latin typeface="YACgEQY10lw 0"/>
            </a:endParaRPr>
          </a:p>
          <a:p>
            <a:pPr algn="l"/>
            <a:endParaRPr lang="en-US" sz="2000" dirty="0">
              <a:solidFill>
                <a:schemeClr val="bg1"/>
              </a:solidFill>
            </a:endParaRPr>
          </a:p>
        </p:txBody>
      </p:sp>
      <p:cxnSp>
        <p:nvCxnSpPr>
          <p:cNvPr id="10" name="Straight Connector 9">
            <a:extLst>
              <a:ext uri="{FF2B5EF4-FFF2-40B4-BE49-F238E27FC236}">
                <a16:creationId xmlns:a16="http://schemas.microsoft.com/office/drawing/2014/main" id="{EC4521DE-248E-440D-AAD6-FD9E7D34B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285"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42C13FA-4C0F-42D0-9626-5BA6040D8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6252485"/>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0211A6D-0205-4287-2BC3-97D7DC4FCE88}"/>
              </a:ext>
            </a:extLst>
          </p:cNvPr>
          <p:cNvSpPr txBox="1"/>
          <p:nvPr/>
        </p:nvSpPr>
        <p:spPr>
          <a:xfrm>
            <a:off x="4983804" y="867013"/>
            <a:ext cx="6313251" cy="369332"/>
          </a:xfrm>
          <a:prstGeom prst="rect">
            <a:avLst/>
          </a:prstGeom>
          <a:noFill/>
        </p:spPr>
        <p:txBody>
          <a:bodyPr wrap="square" rtlCol="0">
            <a:spAutoFit/>
          </a:bodyPr>
          <a:lstStyle/>
          <a:p>
            <a:r>
              <a:rPr lang="en-US" dirty="0">
                <a:solidFill>
                  <a:schemeClr val="accent5">
                    <a:lumMod val="75000"/>
                  </a:schemeClr>
                </a:solidFill>
              </a:rPr>
              <a:t>NAMES AND ID </a:t>
            </a:r>
          </a:p>
        </p:txBody>
      </p:sp>
    </p:spTree>
    <p:extLst>
      <p:ext uri="{BB962C8B-B14F-4D97-AF65-F5344CB8AC3E}">
        <p14:creationId xmlns:p14="http://schemas.microsoft.com/office/powerpoint/2010/main" val="22707354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1">
            <a:extLst>
              <a:ext uri="{FF2B5EF4-FFF2-40B4-BE49-F238E27FC236}">
                <a16:creationId xmlns:a16="http://schemas.microsoft.com/office/drawing/2014/main" id="{F2AEE493-1905-806C-8B29-E144F863C65E}"/>
              </a:ext>
            </a:extLst>
          </p:cNvPr>
          <p:cNvSpPr>
            <a:spLocks noGrp="1" noChangeArrowheads="1"/>
          </p:cNvSpPr>
          <p:nvPr>
            <p:ph type="ctrTitle"/>
          </p:nvPr>
        </p:nvSpPr>
        <p:spPr bwMode="auto">
          <a:xfrm>
            <a:off x="477981" y="1122363"/>
            <a:ext cx="4023360" cy="320413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b" anchorCtr="0" compatLnSpc="1">
            <a:prstTxWarp prst="textNoShape">
              <a:avLst/>
            </a:prstTxWarp>
            <a:normAutofit/>
          </a:bodyPr>
          <a:lstStyle/>
          <a:p>
            <a:pPr marL="0" marR="0" lvl="0" indent="0" algn="l" defTabSz="914400" rtl="0" eaLnBrk="0" fontAlgn="base" latinLnBrk="0" hangingPunct="0">
              <a:spcBef>
                <a:spcPct val="0"/>
              </a:spcBef>
              <a:spcAft>
                <a:spcPct val="0"/>
              </a:spcAft>
              <a:buClrTx/>
              <a:buSzTx/>
              <a:buFontTx/>
              <a:buNone/>
              <a:tabLst/>
            </a:pPr>
            <a:r>
              <a:rPr kumimoji="0" lang="en-US" altLang="en-US" sz="1200" b="0" i="0" u="none" strike="noStrike" cap="none" normalizeH="0" baseline="0">
                <a:ln>
                  <a:noFill/>
                </a:ln>
                <a:effectLst/>
                <a:latin typeface="Arial" panose="020B0604020202020204" pitchFamily="34" charset="0"/>
              </a:rPr>
              <a:t>The </a:t>
            </a:r>
            <a:r>
              <a:rPr kumimoji="0" lang="en-US" altLang="en-US" sz="1200" b="0" i="0" u="none" strike="noStrike" cap="none" normalizeH="0" baseline="0">
                <a:ln>
                  <a:noFill/>
                </a:ln>
                <a:effectLst/>
                <a:latin typeface="Arial Unicode MS"/>
              </a:rPr>
              <a:t>QuestionFactory</a:t>
            </a:r>
            <a:r>
              <a:rPr kumimoji="0" lang="en-US" altLang="en-US" sz="1200" b="0" i="0" u="none" strike="noStrike" cap="none" normalizeH="0" baseline="0">
                <a:ln>
                  <a:noFill/>
                </a:ln>
                <a:effectLst/>
              </a:rPr>
              <a:t> class implements two key functionalities:</a:t>
            </a:r>
            <a:endParaRPr kumimoji="0" lang="en-US" altLang="en-US" sz="1200" b="0" i="0" u="none" strike="noStrike" cap="none" normalizeH="0" baseline="0">
              <a:ln>
                <a:noFill/>
              </a:ln>
              <a:effectLst/>
              <a:latin typeface="Arial" panose="020B0604020202020204" pitchFamily="34" charset="0"/>
            </a:endParaRPr>
          </a:p>
          <a:p>
            <a:pPr marL="0" marR="0" lvl="0" indent="0" algn="l" defTabSz="914400" rtl="0" eaLnBrk="0" fontAlgn="base" latinLnBrk="0" hangingPunct="0">
              <a:spcBef>
                <a:spcPct val="0"/>
              </a:spcBef>
              <a:spcAft>
                <a:spcPct val="0"/>
              </a:spcAft>
              <a:buClrTx/>
              <a:buSzTx/>
              <a:buFontTx/>
              <a:buAutoNum type="arabicPeriod"/>
              <a:tabLst/>
            </a:pPr>
            <a:r>
              <a:rPr kumimoji="0" lang="en-US" altLang="en-US" sz="1200" b="1" i="0" u="none" strike="noStrike" cap="none" normalizeH="0" baseline="0">
                <a:ln>
                  <a:noFill/>
                </a:ln>
                <a:effectLst/>
                <a:latin typeface="Arial Unicode MS"/>
              </a:rPr>
              <a:t>createQuestion()</a:t>
            </a:r>
            <a:r>
              <a:rPr kumimoji="0" lang="en-US" altLang="en-US" sz="1200" b="0" i="0" u="none" strike="noStrike" cap="none" normalizeH="0" baseline="0">
                <a:ln>
                  <a:noFill/>
                </a:ln>
                <a:effectLst/>
              </a:rPr>
              <a:t>:</a:t>
            </a:r>
            <a:endParaRPr kumimoji="0" lang="en-US" altLang="en-US" sz="1200" b="0" i="0" u="none" strike="noStrike" cap="none" normalizeH="0" baseline="0">
              <a:ln>
                <a:noFill/>
              </a:ln>
              <a:effectLst/>
              <a:latin typeface="Arial" panose="020B0604020202020204" pitchFamily="34" charset="0"/>
            </a:endParaRPr>
          </a:p>
          <a:p>
            <a:pPr marL="457200" marR="0" lvl="1" indent="0" algn="l" defTabSz="914400" rtl="0" eaLnBrk="0" fontAlgn="base" latinLnBrk="0" hangingPunct="0">
              <a:spcBef>
                <a:spcPct val="0"/>
              </a:spcBef>
              <a:spcAft>
                <a:spcPct val="0"/>
              </a:spcAft>
              <a:buClrTx/>
              <a:buSzTx/>
              <a:buFontTx/>
              <a:buChar char="•"/>
              <a:tabLst/>
            </a:pPr>
            <a:r>
              <a:rPr kumimoji="0" lang="en-US" altLang="en-US" sz="1200" b="0" i="0" u="none" strike="noStrike" cap="none" normalizeH="0" baseline="0">
                <a:ln>
                  <a:noFill/>
                </a:ln>
                <a:effectLst/>
                <a:latin typeface="Arial" panose="020B0604020202020204" pitchFamily="34" charset="0"/>
              </a:rPr>
              <a:t>A factory method that creates and returns different types of questions (</a:t>
            </a:r>
            <a:r>
              <a:rPr kumimoji="0" lang="en-US" altLang="en-US" sz="1200" b="0" i="0" u="none" strike="noStrike" cap="none" normalizeH="0" baseline="0">
                <a:ln>
                  <a:noFill/>
                </a:ln>
                <a:effectLst/>
                <a:latin typeface="Arial Unicode MS"/>
              </a:rPr>
              <a:t>MultipleChoiceQuestion</a:t>
            </a:r>
            <a:r>
              <a:rPr kumimoji="0" lang="en-US" altLang="en-US" sz="1200" b="0" i="0" u="none" strike="noStrike" cap="none" normalizeH="0" baseline="0">
                <a:ln>
                  <a:noFill/>
                </a:ln>
                <a:effectLst/>
              </a:rPr>
              <a:t>, </a:t>
            </a:r>
            <a:r>
              <a:rPr kumimoji="0" lang="en-US" altLang="en-US" sz="1200" b="0" i="0" u="none" strike="noStrike" cap="none" normalizeH="0" baseline="0">
                <a:ln>
                  <a:noFill/>
                </a:ln>
                <a:effectLst/>
                <a:latin typeface="Arial Unicode MS"/>
              </a:rPr>
              <a:t>TrueFalseQuestion</a:t>
            </a:r>
            <a:r>
              <a:rPr kumimoji="0" lang="en-US" altLang="en-US" sz="1200" b="0" i="0" u="none" strike="noStrike" cap="none" normalizeH="0" baseline="0">
                <a:ln>
                  <a:noFill/>
                </a:ln>
                <a:effectLst/>
              </a:rPr>
              <a:t>) based on the provided </a:t>
            </a:r>
            <a:r>
              <a:rPr kumimoji="0" lang="en-US" altLang="en-US" sz="1200" b="0" i="0" u="none" strike="noStrike" cap="none" normalizeH="0" baseline="0">
                <a:ln>
                  <a:noFill/>
                </a:ln>
                <a:effectLst/>
                <a:latin typeface="Arial Unicode MS"/>
              </a:rPr>
              <a:t>type</a:t>
            </a:r>
            <a:r>
              <a:rPr kumimoji="0" lang="en-US" altLang="en-US" sz="1200" b="0" i="0" u="none" strike="noStrike" cap="none" normalizeH="0" baseline="0">
                <a:ln>
                  <a:noFill/>
                </a:ln>
                <a:effectLst/>
              </a:rPr>
              <a:t> and parameters.</a:t>
            </a:r>
            <a:endParaRPr kumimoji="0" lang="en-US" altLang="en-US" sz="1200" b="0" i="0" u="none" strike="noStrike" cap="none" normalizeH="0" baseline="0">
              <a:ln>
                <a:noFill/>
              </a:ln>
              <a:effectLst/>
              <a:latin typeface="Arial" panose="020B0604020202020204" pitchFamily="34" charset="0"/>
            </a:endParaRPr>
          </a:p>
          <a:p>
            <a:pPr marL="457200" marR="0" lvl="1" indent="0" algn="l" defTabSz="914400" rtl="0" eaLnBrk="0" fontAlgn="base" latinLnBrk="0" hangingPunct="0">
              <a:spcBef>
                <a:spcPct val="0"/>
              </a:spcBef>
              <a:spcAft>
                <a:spcPct val="0"/>
              </a:spcAft>
              <a:buClrTx/>
              <a:buSzTx/>
              <a:buFontTx/>
              <a:buChar char="•"/>
              <a:tabLst/>
            </a:pPr>
            <a:r>
              <a:rPr kumimoji="0" lang="en-US" altLang="en-US" sz="1200" b="0" i="0" u="none" strike="noStrike" cap="none" normalizeH="0" baseline="0">
                <a:ln>
                  <a:noFill/>
                </a:ln>
                <a:effectLst/>
                <a:latin typeface="Arial" panose="020B0604020202020204" pitchFamily="34" charset="0"/>
              </a:rPr>
              <a:t>It uses a </a:t>
            </a:r>
            <a:r>
              <a:rPr kumimoji="0" lang="en-US" altLang="en-US" sz="1200" b="0" i="0" u="none" strike="noStrike" cap="none" normalizeH="0" baseline="0">
                <a:ln>
                  <a:noFill/>
                </a:ln>
                <a:effectLst/>
                <a:latin typeface="Arial Unicode MS"/>
              </a:rPr>
              <a:t>switch</a:t>
            </a:r>
            <a:r>
              <a:rPr kumimoji="0" lang="en-US" altLang="en-US" sz="1200" b="0" i="0" u="none" strike="noStrike" cap="none" normalizeH="0" baseline="0">
                <a:ln>
                  <a:noFill/>
                </a:ln>
                <a:effectLst/>
              </a:rPr>
              <a:t> statement to handle different question types.</a:t>
            </a:r>
            <a:endParaRPr kumimoji="0" lang="en-US" altLang="en-US" sz="1200" b="0" i="0" u="none" strike="noStrike" cap="none" normalizeH="0" baseline="0">
              <a:ln>
                <a:noFill/>
              </a:ln>
              <a:effectLst/>
              <a:latin typeface="Arial" panose="020B0604020202020204" pitchFamily="34" charset="0"/>
            </a:endParaRPr>
          </a:p>
          <a:p>
            <a:pPr marL="0" marR="0" lvl="0" indent="0" algn="l" defTabSz="914400" rtl="0" eaLnBrk="0" fontAlgn="base" latinLnBrk="0" hangingPunct="0">
              <a:spcBef>
                <a:spcPct val="0"/>
              </a:spcBef>
              <a:spcAft>
                <a:spcPct val="0"/>
              </a:spcAft>
              <a:buClrTx/>
              <a:buSzTx/>
              <a:buFontTx/>
              <a:buAutoNum type="arabicPeriod" startAt="2"/>
              <a:tabLst/>
            </a:pPr>
            <a:r>
              <a:rPr kumimoji="0" lang="en-US" altLang="en-US" sz="1200" b="1" i="0" u="none" strike="noStrike" cap="none" normalizeH="0" baseline="0">
                <a:ln>
                  <a:noFill/>
                </a:ln>
                <a:effectLst/>
                <a:latin typeface="Arial Unicode MS"/>
              </a:rPr>
              <a:t>saveQuestionToDatabase()</a:t>
            </a:r>
            <a:r>
              <a:rPr kumimoji="0" lang="en-US" altLang="en-US" sz="1200" b="0" i="0" u="none" strike="noStrike" cap="none" normalizeH="0" baseline="0">
                <a:ln>
                  <a:noFill/>
                </a:ln>
                <a:effectLst/>
              </a:rPr>
              <a:t>:</a:t>
            </a:r>
            <a:endParaRPr kumimoji="0" lang="en-US" altLang="en-US" sz="1200" b="0" i="0" u="none" strike="noStrike" cap="none" normalizeH="0" baseline="0">
              <a:ln>
                <a:noFill/>
              </a:ln>
              <a:effectLst/>
              <a:latin typeface="Arial" panose="020B0604020202020204" pitchFamily="34" charset="0"/>
            </a:endParaRPr>
          </a:p>
          <a:p>
            <a:pPr marL="457200" marR="0" lvl="1" indent="0" algn="l" defTabSz="914400" rtl="0" eaLnBrk="0" fontAlgn="base" latinLnBrk="0" hangingPunct="0">
              <a:spcBef>
                <a:spcPct val="0"/>
              </a:spcBef>
              <a:spcAft>
                <a:spcPct val="0"/>
              </a:spcAft>
              <a:buClrTx/>
              <a:buSzTx/>
              <a:buFontTx/>
              <a:buChar char="•"/>
              <a:tabLst/>
            </a:pPr>
            <a:r>
              <a:rPr kumimoji="0" lang="en-US" altLang="en-US" sz="1200" b="0" i="0" u="none" strike="noStrike" cap="none" normalizeH="0" baseline="0">
                <a:ln>
                  <a:noFill/>
                </a:ln>
                <a:effectLst/>
                <a:latin typeface="Arial" panose="020B0604020202020204" pitchFamily="34" charset="0"/>
              </a:rPr>
              <a:t>A method that saves a given </a:t>
            </a:r>
            <a:r>
              <a:rPr kumimoji="0" lang="en-US" altLang="en-US" sz="1200" b="0" i="0" u="none" strike="noStrike" cap="none" normalizeH="0" baseline="0">
                <a:ln>
                  <a:noFill/>
                </a:ln>
                <a:effectLst/>
                <a:latin typeface="Arial Unicode MS"/>
              </a:rPr>
              <a:t>Question</a:t>
            </a:r>
            <a:r>
              <a:rPr kumimoji="0" lang="en-US" altLang="en-US" sz="1200" b="0" i="0" u="none" strike="noStrike" cap="none" normalizeH="0" baseline="0">
                <a:ln>
                  <a:noFill/>
                </a:ln>
                <a:effectLst/>
              </a:rPr>
              <a:t> object to a database.</a:t>
            </a:r>
            <a:endParaRPr kumimoji="0" lang="en-US" altLang="en-US" sz="1200" b="0" i="0" u="none" strike="noStrike" cap="none" normalizeH="0" baseline="0">
              <a:ln>
                <a:noFill/>
              </a:ln>
              <a:effectLst/>
              <a:latin typeface="Arial" panose="020B0604020202020204" pitchFamily="34" charset="0"/>
            </a:endParaRPr>
          </a:p>
          <a:p>
            <a:pPr marL="457200" marR="0" lvl="1" indent="0" algn="l" defTabSz="914400" rtl="0" eaLnBrk="0" fontAlgn="base" latinLnBrk="0" hangingPunct="0">
              <a:spcBef>
                <a:spcPct val="0"/>
              </a:spcBef>
              <a:spcAft>
                <a:spcPct val="0"/>
              </a:spcAft>
              <a:buClrTx/>
              <a:buSzTx/>
              <a:buFontTx/>
              <a:buChar char="•"/>
              <a:tabLst/>
            </a:pPr>
            <a:r>
              <a:rPr kumimoji="0" lang="en-US" altLang="en-US" sz="1200" b="0" i="0" u="none" strike="noStrike" cap="none" normalizeH="0" baseline="0">
                <a:ln>
                  <a:noFill/>
                </a:ln>
                <a:effectLst/>
                <a:latin typeface="Arial" panose="020B0604020202020204" pitchFamily="34" charset="0"/>
              </a:rPr>
              <a:t>It connects to a database, prepares an SQL query, and inserts the question text and type into the </a:t>
            </a:r>
            <a:r>
              <a:rPr kumimoji="0" lang="en-US" altLang="en-US" sz="1200" b="0" i="0" u="none" strike="noStrike" cap="none" normalizeH="0" baseline="0">
                <a:ln>
                  <a:noFill/>
                </a:ln>
                <a:effectLst/>
                <a:latin typeface="Arial Unicode MS"/>
              </a:rPr>
              <a:t>questions</a:t>
            </a:r>
            <a:r>
              <a:rPr kumimoji="0" lang="en-US" altLang="en-US" sz="1200" b="0" i="0" u="none" strike="noStrike" cap="none" normalizeH="0" baseline="0">
                <a:ln>
                  <a:noFill/>
                </a:ln>
                <a:effectLst/>
              </a:rPr>
              <a:t> table.</a:t>
            </a:r>
            <a:endParaRPr kumimoji="0" lang="en-US" altLang="en-US" sz="1200" b="0" i="0" u="none" strike="noStrike" cap="none" normalizeH="0" baseline="0">
              <a:ln>
                <a:noFill/>
              </a:ln>
              <a:effectLst/>
              <a:latin typeface="Arial" panose="020B0604020202020204" pitchFamily="34" charset="0"/>
            </a:endParaRPr>
          </a:p>
          <a:p>
            <a:pPr marL="0" marR="0" lvl="0" indent="0" algn="l" defTabSz="914400" rtl="0" eaLnBrk="0" fontAlgn="base" latinLnBrk="0" hangingPunct="0">
              <a:spcBef>
                <a:spcPct val="0"/>
              </a:spcBef>
              <a:spcAft>
                <a:spcPct val="0"/>
              </a:spcAft>
              <a:buClrTx/>
              <a:buSzTx/>
              <a:buFontTx/>
              <a:buNone/>
              <a:tabLst/>
            </a:pPr>
            <a:r>
              <a:rPr kumimoji="0" lang="en-US" altLang="en-US" sz="1200" b="0" i="0" u="none" strike="noStrike" cap="none" normalizeH="0" baseline="0">
                <a:ln>
                  <a:noFill/>
                </a:ln>
                <a:effectLst/>
                <a:latin typeface="Arial" panose="020B0604020202020204" pitchFamily="34" charset="0"/>
              </a:rPr>
              <a:t>This class utilizes the </a:t>
            </a:r>
            <a:r>
              <a:rPr kumimoji="0" lang="en-US" altLang="en-US" sz="1200" b="1" i="0" u="none" strike="noStrike" cap="none" normalizeH="0" baseline="0">
                <a:ln>
                  <a:noFill/>
                </a:ln>
                <a:effectLst/>
                <a:latin typeface="Arial" panose="020B0604020202020204" pitchFamily="34" charset="0"/>
              </a:rPr>
              <a:t>Factory</a:t>
            </a:r>
            <a:r>
              <a:rPr kumimoji="0" lang="en-US" altLang="en-US" sz="1200" b="0" i="0" u="none" strike="noStrike" cap="none" normalizeH="0" baseline="0">
                <a:ln>
                  <a:noFill/>
                </a:ln>
                <a:effectLst/>
                <a:latin typeface="Arial" panose="020B0604020202020204" pitchFamily="34" charset="0"/>
              </a:rPr>
              <a:t> design pattern for question creation and the </a:t>
            </a:r>
            <a:r>
              <a:rPr kumimoji="0" lang="en-US" altLang="en-US" sz="1200" b="1" i="0" u="none" strike="noStrike" cap="none" normalizeH="0" baseline="0">
                <a:ln>
                  <a:noFill/>
                </a:ln>
                <a:effectLst/>
                <a:latin typeface="Arial" panose="020B0604020202020204" pitchFamily="34" charset="0"/>
              </a:rPr>
              <a:t>Prototype</a:t>
            </a:r>
            <a:r>
              <a:rPr kumimoji="0" lang="en-US" altLang="en-US" sz="1200" b="0" i="0" u="none" strike="noStrike" cap="none" normalizeH="0" baseline="0">
                <a:ln>
                  <a:noFill/>
                </a:ln>
                <a:effectLst/>
                <a:latin typeface="Arial" panose="020B0604020202020204" pitchFamily="34" charset="0"/>
              </a:rPr>
              <a:t> pattern for cloning.</a:t>
            </a:r>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9B08CD48-8773-A686-8768-D745F53F5950}"/>
              </a:ext>
            </a:extLst>
          </p:cNvPr>
          <p:cNvPicPr>
            <a:picLocks noChangeAspect="1"/>
          </p:cNvPicPr>
          <p:nvPr/>
        </p:nvPicPr>
        <p:blipFill>
          <a:blip r:embed="rId2"/>
          <a:stretch>
            <a:fillRect/>
          </a:stretch>
        </p:blipFill>
        <p:spPr>
          <a:xfrm>
            <a:off x="5414356" y="1550889"/>
            <a:ext cx="6408836" cy="3604969"/>
          </a:xfrm>
          <a:prstGeom prst="rect">
            <a:avLst/>
          </a:prstGeom>
        </p:spPr>
      </p:pic>
    </p:spTree>
    <p:extLst>
      <p:ext uri="{BB962C8B-B14F-4D97-AF65-F5344CB8AC3E}">
        <p14:creationId xmlns:p14="http://schemas.microsoft.com/office/powerpoint/2010/main" val="272695250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7683FCE6-9ECC-598D-C939-4675B1A199EC}"/>
              </a:ext>
            </a:extLst>
          </p:cNvPr>
          <p:cNvSpPr>
            <a:spLocks noGrp="1" noChangeArrowheads="1"/>
          </p:cNvSpPr>
          <p:nvPr>
            <p:ph type="ctrTitle"/>
          </p:nvPr>
        </p:nvSpPr>
        <p:spPr bwMode="auto">
          <a:xfrm>
            <a:off x="890338" y="640080"/>
            <a:ext cx="3734014" cy="356616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b" anchorCtr="0" compatLnSpc="1">
            <a:prstTxWarp prst="textNoShape">
              <a:avLst/>
            </a:prstTxWarp>
            <a:normAutofit/>
          </a:bodyPr>
          <a:lstStyle/>
          <a:p>
            <a:pPr marL="0" marR="0" lvl="0" indent="0" algn="l" defTabSz="914400" rtl="0" eaLnBrk="0" fontAlgn="base" latinLnBrk="0" hangingPunct="0">
              <a:spcBef>
                <a:spcPct val="0"/>
              </a:spcBef>
              <a:spcAft>
                <a:spcPct val="0"/>
              </a:spcAft>
              <a:buClrTx/>
              <a:buSzTx/>
              <a:buFontTx/>
              <a:buNone/>
              <a:tabLst/>
            </a:pPr>
            <a:r>
              <a:rPr kumimoji="0" lang="en-US" altLang="en-US" sz="1800" b="0" i="0" u="none" strike="noStrike" cap="none" normalizeH="0" baseline="0">
                <a:ln>
                  <a:noFill/>
                </a:ln>
                <a:effectLst/>
                <a:latin typeface="Arial" panose="020B0604020202020204" pitchFamily="34" charset="0"/>
              </a:rPr>
              <a:t>The </a:t>
            </a:r>
            <a:r>
              <a:rPr kumimoji="0" lang="en-US" altLang="en-US" sz="1800" b="0" i="0" u="none" strike="noStrike" cap="none" normalizeH="0" baseline="0">
                <a:ln>
                  <a:noFill/>
                </a:ln>
                <a:effectLst/>
                <a:latin typeface="Arial Unicode MS"/>
              </a:rPr>
              <a:t>ScoreManager</a:t>
            </a:r>
            <a:r>
              <a:rPr kumimoji="0" lang="en-US" altLang="en-US" sz="1800" b="0" i="0" u="none" strike="noStrike" cap="none" normalizeH="0" baseline="0">
                <a:ln>
                  <a:noFill/>
                </a:ln>
                <a:effectLst/>
              </a:rPr>
              <a:t> class follows the </a:t>
            </a:r>
            <a:r>
              <a:rPr kumimoji="0" lang="en-US" altLang="en-US" sz="1800" b="1" i="0" u="none" strike="noStrike" cap="none" normalizeH="0" baseline="0">
                <a:ln>
                  <a:noFill/>
                </a:ln>
                <a:effectLst/>
                <a:latin typeface="Arial" panose="020B0604020202020204" pitchFamily="34" charset="0"/>
              </a:rPr>
              <a:t>Singleton</a:t>
            </a:r>
            <a:r>
              <a:rPr kumimoji="0" lang="en-US" altLang="en-US" sz="1800" b="0" i="0" u="none" strike="noStrike" cap="none" normalizeH="0" baseline="0">
                <a:ln>
                  <a:noFill/>
                </a:ln>
                <a:effectLst/>
                <a:latin typeface="Arial" panose="020B0604020202020204" pitchFamily="34" charset="0"/>
              </a:rPr>
              <a:t> pattern, ensuring only one instance exists. It manages student scores by:</a:t>
            </a:r>
          </a:p>
          <a:p>
            <a:pPr marL="0" marR="0" lvl="0" indent="0" algn="l" defTabSz="914400" rtl="0" eaLnBrk="0" fontAlgn="base" latinLnBrk="0" hangingPunct="0">
              <a:spcBef>
                <a:spcPct val="0"/>
              </a:spcBef>
              <a:spcAft>
                <a:spcPct val="0"/>
              </a:spcAft>
              <a:buClrTx/>
              <a:buSzTx/>
              <a:buFontTx/>
              <a:buAutoNum type="arabicPeriod"/>
              <a:tabLst/>
            </a:pPr>
            <a:r>
              <a:rPr kumimoji="0" lang="en-US" altLang="en-US" sz="1800" b="0" i="0" u="none" strike="noStrike" cap="none" normalizeH="0" baseline="0">
                <a:ln>
                  <a:noFill/>
                </a:ln>
                <a:effectLst/>
                <a:latin typeface="Arial" panose="020B0604020202020204" pitchFamily="34" charset="0"/>
              </a:rPr>
              <a:t>Storing scores in a </a:t>
            </a:r>
            <a:r>
              <a:rPr kumimoji="0" lang="en-US" altLang="en-US" sz="1800" b="0" i="0" u="none" strike="noStrike" cap="none" normalizeH="0" baseline="0">
                <a:ln>
                  <a:noFill/>
                </a:ln>
                <a:effectLst/>
                <a:latin typeface="Arial Unicode MS"/>
              </a:rPr>
              <a:t>HashMap</a:t>
            </a:r>
            <a:r>
              <a:rPr kumimoji="0" lang="en-US" altLang="en-US" sz="1800" b="0" i="0" u="none" strike="noStrike" cap="none" normalizeH="0" baseline="0">
                <a:ln>
                  <a:noFill/>
                </a:ln>
                <a:effectLst/>
              </a:rPr>
              <a:t> temporarily.</a:t>
            </a:r>
            <a:endParaRPr kumimoji="0" lang="en-US" altLang="en-US" sz="1800" b="0" i="0" u="none" strike="noStrike" cap="none" normalizeH="0" baseline="0">
              <a:ln>
                <a:noFill/>
              </a:ln>
              <a:effectLst/>
              <a:latin typeface="Arial" panose="020B0604020202020204" pitchFamily="34" charset="0"/>
            </a:endParaRPr>
          </a:p>
          <a:p>
            <a:pPr marL="0" marR="0" lvl="0" indent="0" algn="l" defTabSz="914400" rtl="0" eaLnBrk="0" fontAlgn="base" latinLnBrk="0" hangingPunct="0">
              <a:spcBef>
                <a:spcPct val="0"/>
              </a:spcBef>
              <a:spcAft>
                <a:spcPct val="0"/>
              </a:spcAft>
              <a:buClrTx/>
              <a:buSzTx/>
              <a:buFontTx/>
              <a:buAutoNum type="arabicPeriod" startAt="2"/>
              <a:tabLst/>
            </a:pPr>
            <a:r>
              <a:rPr kumimoji="0" lang="en-US" altLang="en-US" sz="1800" b="0" i="0" u="none" strike="noStrike" cap="none" normalizeH="0" baseline="0">
                <a:ln>
                  <a:noFill/>
                </a:ln>
                <a:effectLst/>
                <a:latin typeface="Arial" panose="020B0604020202020204" pitchFamily="34" charset="0"/>
              </a:rPr>
              <a:t>Inserting scores into the </a:t>
            </a:r>
            <a:r>
              <a:rPr kumimoji="0" lang="en-US" altLang="en-US" sz="1800" b="0" i="0" u="none" strike="noStrike" cap="none" normalizeH="0" baseline="0">
                <a:ln>
                  <a:noFill/>
                </a:ln>
                <a:effectLst/>
                <a:latin typeface="Arial Unicode MS"/>
              </a:rPr>
              <a:t>student_scores</a:t>
            </a:r>
            <a:r>
              <a:rPr kumimoji="0" lang="en-US" altLang="en-US" sz="1800" b="0" i="0" u="none" strike="noStrike" cap="none" normalizeH="0" baseline="0">
                <a:ln>
                  <a:noFill/>
                </a:ln>
                <a:effectLst/>
              </a:rPr>
              <a:t> table in a database using JDBC in the </a:t>
            </a:r>
            <a:r>
              <a:rPr kumimoji="0" lang="en-US" altLang="en-US" sz="1800" b="0" i="0" u="none" strike="noStrike" cap="none" normalizeH="0" baseline="0">
                <a:ln>
                  <a:noFill/>
                </a:ln>
                <a:effectLst/>
                <a:latin typeface="Arial Unicode MS"/>
              </a:rPr>
              <a:t>recordScore()</a:t>
            </a:r>
            <a:r>
              <a:rPr kumimoji="0" lang="en-US" altLang="en-US" sz="1800" b="0" i="0" u="none" strike="noStrike" cap="none" normalizeH="0" baseline="0">
                <a:ln>
                  <a:noFill/>
                </a:ln>
                <a:effectLst/>
              </a:rPr>
              <a:t> method.</a:t>
            </a:r>
            <a:endParaRPr kumimoji="0" lang="en-US" altLang="en-US" sz="1800" b="0" i="0" u="none" strike="noStrike" cap="none" normalizeH="0" baseline="0">
              <a:ln>
                <a:noFill/>
              </a:ln>
              <a:effectLst/>
              <a:latin typeface="Arial" panose="020B0604020202020204" pitchFamily="34" charset="0"/>
            </a:endParaRPr>
          </a:p>
          <a:p>
            <a:pPr marL="0" marR="0" lvl="0" indent="0" algn="l" defTabSz="914400" rtl="0" eaLnBrk="0" fontAlgn="base" latinLnBrk="0" hangingPunct="0">
              <a:spcBef>
                <a:spcPct val="0"/>
              </a:spcBef>
              <a:spcAft>
                <a:spcPct val="0"/>
              </a:spcAft>
              <a:buClrTx/>
              <a:buSzTx/>
              <a:buFontTx/>
              <a:buNone/>
              <a:tabLst/>
            </a:pPr>
            <a:r>
              <a:rPr kumimoji="0" lang="en-US" altLang="en-US" sz="1800" b="0" i="0" u="none" strike="noStrike" cap="none" normalizeH="0" baseline="0">
                <a:ln>
                  <a:noFill/>
                </a:ln>
                <a:effectLst/>
                <a:latin typeface="Arial" panose="020B0604020202020204" pitchFamily="34" charset="0"/>
              </a:rPr>
              <a:t>The </a:t>
            </a:r>
            <a:r>
              <a:rPr kumimoji="0" lang="en-US" altLang="en-US" sz="1800" b="0" i="0" u="none" strike="noStrike" cap="none" normalizeH="0" baseline="0">
                <a:ln>
                  <a:noFill/>
                </a:ln>
                <a:effectLst/>
                <a:latin typeface="Arial Unicode MS"/>
              </a:rPr>
              <a:t>getInstance()</a:t>
            </a:r>
            <a:r>
              <a:rPr kumimoji="0" lang="en-US" altLang="en-US" sz="1800" b="0" i="0" u="none" strike="noStrike" cap="none" normalizeH="0" baseline="0">
                <a:ln>
                  <a:noFill/>
                </a:ln>
                <a:effectLst/>
              </a:rPr>
              <a:t> method provides access to the single instance of the class.</a:t>
            </a:r>
            <a:endParaRPr kumimoji="0" lang="en-US" altLang="en-US" sz="1800" b="0" i="0" u="none" strike="noStrike" cap="none" normalizeH="0" baseline="0">
              <a:ln>
                <a:noFill/>
              </a:ln>
              <a:effectLst/>
              <a:latin typeface="Arial" panose="020B0604020202020204" pitchFamily="34" charset="0"/>
            </a:endParaRPr>
          </a:p>
        </p:txBody>
      </p:sp>
      <p:sp>
        <p:nvSpPr>
          <p:cNvPr id="13"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D01124-F352-679B-290B-14D337E40B1C}"/>
              </a:ext>
            </a:extLst>
          </p:cNvPr>
          <p:cNvPicPr>
            <a:picLocks noChangeAspect="1"/>
          </p:cNvPicPr>
          <p:nvPr/>
        </p:nvPicPr>
        <p:blipFill>
          <a:blip r:embed="rId2"/>
          <a:srcRect l="1107" r="4247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2137719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57D6F3F7-5CDD-BF11-5DF5-09D027C87C8B}"/>
              </a:ext>
            </a:extLst>
          </p:cNvPr>
          <p:cNvSpPr>
            <a:spLocks noGrp="1" noChangeArrowheads="1"/>
          </p:cNvSpPr>
          <p:nvPr>
            <p:ph type="ctrTitle"/>
          </p:nvPr>
        </p:nvSpPr>
        <p:spPr bwMode="auto">
          <a:xfrm>
            <a:off x="638882" y="639193"/>
            <a:ext cx="3571810" cy="357351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algn="l" defTabSz="914400" rtl="0" eaLnBrk="0" fontAlgn="base" latinLnBrk="0" hangingPunct="0">
              <a:spcBef>
                <a:spcPct val="0"/>
              </a:spcBef>
              <a:spcAft>
                <a:spcPct val="0"/>
              </a:spcAft>
              <a:buClrTx/>
              <a:buSzTx/>
              <a:buFontTx/>
              <a:buNone/>
              <a:tabLst/>
            </a:pPr>
            <a:r>
              <a:rPr kumimoji="0" lang="en-US" altLang="en-US" sz="1700" b="0" i="0" u="none" strike="noStrike" cap="none" normalizeH="0" baseline="0">
                <a:ln>
                  <a:noFill/>
                </a:ln>
                <a:effectLst/>
                <a:latin typeface="Arial" panose="020B0604020202020204" pitchFamily="34" charset="0"/>
              </a:rPr>
              <a:t>The </a:t>
            </a:r>
            <a:r>
              <a:rPr kumimoji="0" lang="en-US" altLang="en-US" sz="1700" b="0" i="0" u="none" strike="noStrike" cap="none" normalizeH="0" baseline="0">
                <a:ln>
                  <a:noFill/>
                </a:ln>
                <a:effectLst/>
                <a:latin typeface="Arial Unicode MS"/>
              </a:rPr>
              <a:t>SignUpForm</a:t>
            </a:r>
            <a:r>
              <a:rPr kumimoji="0" lang="en-US" altLang="en-US" sz="1700" b="0" i="0" u="none" strike="noStrike" cap="none" normalizeH="0" baseline="0">
                <a:ln>
                  <a:noFill/>
                </a:ln>
                <a:effectLst/>
              </a:rPr>
              <a:t> class displays a dynamic sign-up form based on the </a:t>
            </a:r>
            <a:r>
              <a:rPr kumimoji="0" lang="en-US" altLang="en-US" sz="1700" b="0" i="0" u="none" strike="noStrike" cap="none" normalizeH="0" baseline="0">
                <a:ln>
                  <a:noFill/>
                </a:ln>
                <a:effectLst/>
                <a:latin typeface="Arial Unicode MS"/>
              </a:rPr>
              <a:t>role</a:t>
            </a:r>
            <a:r>
              <a:rPr kumimoji="0" lang="en-US" altLang="en-US" sz="1700" b="0" i="0" u="none" strike="noStrike" cap="none" normalizeH="0" baseline="0">
                <a:ln>
                  <a:noFill/>
                </a:ln>
                <a:effectLst/>
              </a:rPr>
              <a:t> (student or teacher).</a:t>
            </a:r>
            <a:endParaRPr kumimoji="0" lang="en-US" altLang="en-US" sz="1700" b="0" i="0" u="none" strike="noStrike" cap="none" normalizeH="0" baseline="0">
              <a:ln>
                <a:noFill/>
              </a:ln>
              <a:effectLst/>
              <a:latin typeface="Arial" panose="020B0604020202020204" pitchFamily="34" charset="0"/>
            </a:endParaRPr>
          </a:p>
          <a:p>
            <a:pPr marL="0" marR="0" lvl="0" indent="0" algn="l" defTabSz="914400" rtl="0" eaLnBrk="0" fontAlgn="base" latinLnBrk="0" hangingPunct="0">
              <a:spcBef>
                <a:spcPct val="0"/>
              </a:spcBef>
              <a:spcAft>
                <a:spcPct val="0"/>
              </a:spcAft>
              <a:buClrTx/>
              <a:buSzTx/>
              <a:buFontTx/>
              <a:buChar char="•"/>
              <a:tabLst/>
            </a:pPr>
            <a:r>
              <a:rPr kumimoji="0" lang="en-US" altLang="en-US" sz="1700" b="0" i="0" u="none" strike="noStrike" cap="none" normalizeH="0" baseline="0">
                <a:ln>
                  <a:noFill/>
                </a:ln>
                <a:effectLst/>
                <a:latin typeface="Arial" panose="020B0604020202020204" pitchFamily="34" charset="0"/>
              </a:rPr>
              <a:t>It includes fields for ID, username, and password.</a:t>
            </a:r>
          </a:p>
          <a:p>
            <a:pPr marL="0" marR="0" lvl="0" indent="0" algn="l" defTabSz="914400" rtl="0" eaLnBrk="0" fontAlgn="base" latinLnBrk="0" hangingPunct="0">
              <a:spcBef>
                <a:spcPct val="0"/>
              </a:spcBef>
              <a:spcAft>
                <a:spcPct val="0"/>
              </a:spcAft>
              <a:buClrTx/>
              <a:buSzTx/>
              <a:buFontTx/>
              <a:buChar char="•"/>
              <a:tabLst/>
            </a:pPr>
            <a:r>
              <a:rPr kumimoji="0" lang="en-US" altLang="en-US" sz="1700" b="0" i="0" u="none" strike="noStrike" cap="none" normalizeH="0" baseline="0">
                <a:ln>
                  <a:noFill/>
                </a:ln>
                <a:effectLst/>
                <a:latin typeface="Arial" panose="020B0604020202020204" pitchFamily="34" charset="0"/>
              </a:rPr>
              <a:t>On form submission, it validates the input and registers the user using the </a:t>
            </a:r>
            <a:r>
              <a:rPr kumimoji="0" lang="en-US" altLang="en-US" sz="1700" b="0" i="0" u="none" strike="noStrike" cap="none" normalizeH="0" baseline="0">
                <a:ln>
                  <a:noFill/>
                </a:ln>
                <a:effectLst/>
                <a:latin typeface="Arial Unicode MS"/>
              </a:rPr>
              <a:t>UserFactory</a:t>
            </a:r>
            <a:r>
              <a:rPr kumimoji="0" lang="en-US" altLang="en-US" sz="1700" b="0" i="0" u="none" strike="noStrike" cap="none" normalizeH="0" baseline="0">
                <a:ln>
                  <a:noFill/>
                </a:ln>
                <a:effectLst/>
              </a:rPr>
              <a:t>.</a:t>
            </a:r>
            <a:endParaRPr kumimoji="0" lang="en-US" altLang="en-US" sz="1700" b="0" i="0" u="none" strike="noStrike" cap="none" normalizeH="0" baseline="0">
              <a:ln>
                <a:noFill/>
              </a:ln>
              <a:effectLst/>
              <a:latin typeface="Arial" panose="020B0604020202020204" pitchFamily="34" charset="0"/>
            </a:endParaRPr>
          </a:p>
          <a:p>
            <a:pPr marL="0" marR="0" lvl="0" indent="0" algn="l" defTabSz="914400" rtl="0" eaLnBrk="0" fontAlgn="base" latinLnBrk="0" hangingPunct="0">
              <a:spcBef>
                <a:spcPct val="0"/>
              </a:spcBef>
              <a:spcAft>
                <a:spcPct val="0"/>
              </a:spcAft>
              <a:buClrTx/>
              <a:buSzTx/>
              <a:buFontTx/>
              <a:buChar char="•"/>
              <a:tabLst/>
            </a:pPr>
            <a:r>
              <a:rPr kumimoji="0" lang="en-US" altLang="en-US" sz="1700" b="0" i="0" u="none" strike="noStrike" cap="none" normalizeH="0" baseline="0">
                <a:ln>
                  <a:noFill/>
                </a:ln>
                <a:effectLst/>
                <a:latin typeface="Arial" panose="020B0604020202020204" pitchFamily="34" charset="0"/>
              </a:rPr>
              <a:t>Success or error messages are shown depending on the input or role validity.</a:t>
            </a:r>
          </a:p>
          <a:p>
            <a:pPr marL="0" marR="0" lvl="0" indent="0" algn="l" defTabSz="914400" rtl="0" eaLnBrk="0" fontAlgn="base" latinLnBrk="0" hangingPunct="0">
              <a:spcBef>
                <a:spcPct val="0"/>
              </a:spcBef>
              <a:spcAft>
                <a:spcPct val="0"/>
              </a:spcAft>
              <a:buClrTx/>
              <a:buSzTx/>
              <a:buFontTx/>
              <a:buNone/>
              <a:tabLst/>
            </a:pPr>
            <a:endParaRPr kumimoji="0" lang="en-US" altLang="en-US" sz="1700" b="0" i="0" u="none" strike="noStrike" cap="none" normalizeH="0" baseline="0">
              <a:ln>
                <a:noFill/>
              </a:ln>
              <a:effectLst/>
              <a:latin typeface="Arial" panose="020B0604020202020204" pitchFamily="34" charset="0"/>
            </a:endParaRP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4BB6F62-21AA-A608-AED5-336DB75B5ACC}"/>
              </a:ext>
            </a:extLst>
          </p:cNvPr>
          <p:cNvPicPr>
            <a:picLocks noChangeAspect="1"/>
          </p:cNvPicPr>
          <p:nvPr/>
        </p:nvPicPr>
        <p:blipFill>
          <a:blip r:embed="rId2"/>
          <a:stretch>
            <a:fillRect/>
          </a:stretch>
        </p:blipFill>
        <p:spPr>
          <a:xfrm>
            <a:off x="4654296" y="1386173"/>
            <a:ext cx="7214616" cy="4058221"/>
          </a:xfrm>
          <a:prstGeom prst="rect">
            <a:avLst/>
          </a:prstGeom>
        </p:spPr>
      </p:pic>
    </p:spTree>
    <p:extLst>
      <p:ext uri="{BB962C8B-B14F-4D97-AF65-F5344CB8AC3E}">
        <p14:creationId xmlns:p14="http://schemas.microsoft.com/office/powerpoint/2010/main" val="2120841939"/>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389D3E0-BA02-41D3-B2AC-8FD6AA8939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586F08A4-732A-7328-A946-751EE8E0F29A}"/>
              </a:ext>
            </a:extLst>
          </p:cNvPr>
          <p:cNvSpPr>
            <a:spLocks noGrp="1" noChangeArrowheads="1"/>
          </p:cNvSpPr>
          <p:nvPr>
            <p:ph type="ctrTitle"/>
          </p:nvPr>
        </p:nvSpPr>
        <p:spPr bwMode="auto">
          <a:xfrm>
            <a:off x="838200" y="557189"/>
            <a:ext cx="3966463" cy="55719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algn="l" fontAlgn="base">
              <a:spcAft>
                <a:spcPct val="0"/>
              </a:spcAft>
              <a:buClrTx/>
              <a:buSzTx/>
              <a:tabLst/>
            </a:pPr>
            <a:r>
              <a:rPr kumimoji="0" lang="en-US" altLang="en-US" sz="2500" b="0" i="0" u="none" strike="noStrike" cap="none" normalizeH="0" baseline="0">
                <a:ln>
                  <a:noFill/>
                </a:ln>
                <a:effectLst/>
              </a:rPr>
              <a:t>The SignUpPage class displays a page where users can choose to sign up as either a </a:t>
            </a:r>
            <a:r>
              <a:rPr kumimoji="0" lang="en-US" altLang="en-US" sz="2500" b="1" i="0" u="none" strike="noStrike" cap="none" normalizeH="0" baseline="0">
                <a:ln>
                  <a:noFill/>
                </a:ln>
                <a:effectLst/>
              </a:rPr>
              <a:t>student</a:t>
            </a:r>
            <a:r>
              <a:rPr kumimoji="0" lang="en-US" altLang="en-US" sz="2500" b="0" i="0" u="none" strike="noStrike" cap="none" normalizeH="0" baseline="0">
                <a:ln>
                  <a:noFill/>
                </a:ln>
                <a:effectLst/>
              </a:rPr>
              <a:t> or </a:t>
            </a:r>
            <a:r>
              <a:rPr kumimoji="0" lang="en-US" altLang="en-US" sz="2500" b="1" i="0" u="none" strike="noStrike" cap="none" normalizeH="0" baseline="0">
                <a:ln>
                  <a:noFill/>
                </a:ln>
                <a:effectLst/>
              </a:rPr>
              <a:t>teacher</a:t>
            </a:r>
            <a:r>
              <a:rPr kumimoji="0" lang="en-US" altLang="en-US" sz="2500" b="0" i="0" u="none" strike="noStrike" cap="none" normalizeH="0" baseline="0">
                <a:ln>
                  <a:noFill/>
                </a:ln>
                <a:effectLst/>
              </a:rPr>
              <a:t>.</a:t>
            </a:r>
            <a:endParaRPr kumimoji="0" lang="en-US" altLang="en-US" sz="2500" b="1" i="0" u="none" strike="noStrike" cap="none" normalizeH="0" baseline="0">
              <a:ln>
                <a:noFill/>
              </a:ln>
              <a:effectLst/>
            </a:endParaRPr>
          </a:p>
          <a:p>
            <a:pPr marL="0" marR="0" lvl="0" indent="0" algn="l" fontAlgn="base">
              <a:spcAft>
                <a:spcPct val="0"/>
              </a:spcAft>
              <a:buClrTx/>
              <a:buSzTx/>
              <a:tabLst/>
            </a:pPr>
            <a:r>
              <a:rPr kumimoji="0" lang="en-US" altLang="en-US" sz="2500" b="1" i="0" u="none" strike="noStrike" cap="none" normalizeH="0" baseline="0">
                <a:ln>
                  <a:noFill/>
                </a:ln>
                <a:effectLst/>
              </a:rPr>
              <a:t>Key Features:</a:t>
            </a:r>
          </a:p>
          <a:p>
            <a:pPr marL="0" marR="0" lvl="0" indent="0" algn="l" fontAlgn="base">
              <a:spcAft>
                <a:spcPct val="0"/>
              </a:spcAft>
              <a:buClrTx/>
              <a:buSzTx/>
              <a:tabLst/>
            </a:pPr>
            <a:r>
              <a:rPr kumimoji="0" lang="en-US" altLang="en-US" sz="2500" b="0" i="0" u="none" strike="noStrike" cap="none" normalizeH="0" baseline="0">
                <a:ln>
                  <a:noFill/>
                </a:ln>
                <a:effectLst/>
              </a:rPr>
              <a:t>Displays a prompt "Sign up as:" with two buttons: </a:t>
            </a:r>
            <a:r>
              <a:rPr kumimoji="0" lang="en-US" altLang="en-US" sz="2500" b="1" i="0" u="none" strike="noStrike" cap="none" normalizeH="0" baseline="0">
                <a:ln>
                  <a:noFill/>
                </a:ln>
                <a:effectLst/>
              </a:rPr>
              <a:t>Student</a:t>
            </a:r>
            <a:r>
              <a:rPr kumimoji="0" lang="en-US" altLang="en-US" sz="2500" b="0" i="0" u="none" strike="noStrike" cap="none" normalizeH="0" baseline="0">
                <a:ln>
                  <a:noFill/>
                </a:ln>
                <a:effectLst/>
              </a:rPr>
              <a:t> and </a:t>
            </a:r>
            <a:r>
              <a:rPr kumimoji="0" lang="en-US" altLang="en-US" sz="2500" b="1" i="0" u="none" strike="noStrike" cap="none" normalizeH="0" baseline="0">
                <a:ln>
                  <a:noFill/>
                </a:ln>
                <a:effectLst/>
              </a:rPr>
              <a:t>Teacher</a:t>
            </a:r>
            <a:r>
              <a:rPr kumimoji="0" lang="en-US" altLang="en-US" sz="2500" b="0" i="0" u="none" strike="noStrike" cap="none" normalizeH="0" baseline="0">
                <a:ln>
                  <a:noFill/>
                </a:ln>
                <a:effectLst/>
              </a:rPr>
              <a:t>.</a:t>
            </a:r>
          </a:p>
          <a:p>
            <a:pPr marL="0" marR="0" lvl="0" indent="0" algn="l" fontAlgn="base">
              <a:spcAft>
                <a:spcPct val="0"/>
              </a:spcAft>
              <a:buClrTx/>
              <a:buSzTx/>
              <a:tabLst/>
            </a:pPr>
            <a:r>
              <a:rPr kumimoji="0" lang="en-US" altLang="en-US" sz="2500" b="0" i="0" u="none" strike="noStrike" cap="none" normalizeH="0" baseline="0">
                <a:ln>
                  <a:noFill/>
                </a:ln>
                <a:effectLst/>
              </a:rPr>
              <a:t>Clicking on a button closes the current page and opens the corresponding sign-up form (SignUpForm) for the selected role.</a:t>
            </a:r>
          </a:p>
          <a:p>
            <a:pPr marL="0" marR="0" lvl="0" indent="0" algn="l" fontAlgn="base">
              <a:spcAft>
                <a:spcPct val="0"/>
              </a:spcAft>
              <a:buClrTx/>
              <a:buSzTx/>
              <a:tabLst/>
            </a:pPr>
            <a:endParaRPr kumimoji="0" lang="en-US" altLang="en-US" sz="2500" b="0" i="0" u="none" strike="noStrike" cap="none" normalizeH="0" baseline="0">
              <a:ln>
                <a:noFill/>
              </a:ln>
              <a:effectLst/>
            </a:endParaRPr>
          </a:p>
        </p:txBody>
      </p:sp>
      <p:pic>
        <p:nvPicPr>
          <p:cNvPr id="6" name="Picture 5">
            <a:extLst>
              <a:ext uri="{FF2B5EF4-FFF2-40B4-BE49-F238E27FC236}">
                <a16:creationId xmlns:a16="http://schemas.microsoft.com/office/drawing/2014/main" id="{1A92D191-25C6-DE20-4C76-22BF5E749C27}"/>
              </a:ext>
            </a:extLst>
          </p:cNvPr>
          <p:cNvPicPr>
            <a:picLocks noChangeAspect="1"/>
          </p:cNvPicPr>
          <p:nvPr/>
        </p:nvPicPr>
        <p:blipFill>
          <a:blip r:embed="rId2"/>
          <a:srcRect r="31163" b="-1"/>
          <a:stretch/>
        </p:blipFill>
        <p:spPr>
          <a:xfrm>
            <a:off x="5176911" y="720190"/>
            <a:ext cx="6833848" cy="5584353"/>
          </a:xfrm>
          <a:prstGeom prst="rect">
            <a:avLst/>
          </a:prstGeom>
        </p:spPr>
      </p:pic>
    </p:spTree>
    <p:extLst>
      <p:ext uri="{BB962C8B-B14F-4D97-AF65-F5344CB8AC3E}">
        <p14:creationId xmlns:p14="http://schemas.microsoft.com/office/powerpoint/2010/main" val="198802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389D3E0-BA02-41D3-B2AC-8FD6AA8939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13556AD-B04F-B4C6-951B-88D7E51423E0}"/>
              </a:ext>
            </a:extLst>
          </p:cNvPr>
          <p:cNvPicPr>
            <a:picLocks noChangeAspect="1"/>
          </p:cNvPicPr>
          <p:nvPr/>
        </p:nvPicPr>
        <p:blipFill>
          <a:blip r:embed="rId2"/>
          <a:stretch>
            <a:fillRect/>
          </a:stretch>
        </p:blipFill>
        <p:spPr>
          <a:xfrm>
            <a:off x="5176911" y="1590347"/>
            <a:ext cx="6833848" cy="3844039"/>
          </a:xfrm>
          <a:prstGeom prst="rect">
            <a:avLst/>
          </a:prstGeom>
        </p:spPr>
      </p:pic>
      <p:sp>
        <p:nvSpPr>
          <p:cNvPr id="8" name="Rectangle 3">
            <a:extLst>
              <a:ext uri="{FF2B5EF4-FFF2-40B4-BE49-F238E27FC236}">
                <a16:creationId xmlns:a16="http://schemas.microsoft.com/office/drawing/2014/main" id="{72731AE2-D2EF-DF43-51C2-B59BA7C2421E}"/>
              </a:ext>
            </a:extLst>
          </p:cNvPr>
          <p:cNvSpPr>
            <a:spLocks noGrp="1" noChangeArrowheads="1"/>
          </p:cNvSpPr>
          <p:nvPr>
            <p:ph type="ctrTitle"/>
          </p:nvPr>
        </p:nvSpPr>
        <p:spPr bwMode="auto">
          <a:xfrm>
            <a:off x="637234" y="342267"/>
            <a:ext cx="3392156" cy="6340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The </a:t>
            </a:r>
            <a:r>
              <a:rPr kumimoji="0" lang="en-US" altLang="en-US" sz="1400" b="0" i="0" u="none" strike="noStrike" cap="none" normalizeH="0" baseline="0" dirty="0">
                <a:ln>
                  <a:noFill/>
                </a:ln>
                <a:solidFill>
                  <a:schemeClr val="tx1"/>
                </a:solidFill>
                <a:effectLst/>
                <a:latin typeface="Arial Unicode MS"/>
              </a:rPr>
              <a:t>Student</a:t>
            </a:r>
            <a:r>
              <a:rPr kumimoji="0" lang="en-US" altLang="en-US" sz="1400" b="0" i="0" u="none" strike="noStrike" cap="none" normalizeH="0" baseline="0" dirty="0">
                <a:ln>
                  <a:noFill/>
                </a:ln>
                <a:solidFill>
                  <a:schemeClr val="tx1"/>
                </a:solidFill>
                <a:effectLst/>
              </a:rPr>
              <a:t> class implements the </a:t>
            </a:r>
            <a:r>
              <a:rPr kumimoji="0" lang="en-US" altLang="en-US" sz="1400" b="0" i="0" u="none" strike="noStrike" cap="none" normalizeH="0" baseline="0" dirty="0">
                <a:ln>
                  <a:noFill/>
                </a:ln>
                <a:solidFill>
                  <a:schemeClr val="tx1"/>
                </a:solidFill>
                <a:effectLst/>
                <a:latin typeface="Arial Unicode MS"/>
              </a:rPr>
              <a:t>User</a:t>
            </a:r>
            <a:r>
              <a:rPr kumimoji="0" lang="en-US" altLang="en-US" sz="1400" b="0" i="0" u="none" strike="noStrike" cap="none" normalizeH="0" baseline="0" dirty="0">
                <a:ln>
                  <a:noFill/>
                </a:ln>
                <a:solidFill>
                  <a:schemeClr val="tx1"/>
                </a:solidFill>
                <a:effectLst/>
              </a:rPr>
              <a:t> interface and is responsible for registering a student in the database.</a:t>
            </a:r>
            <a:endParaRPr kumimoji="0" lang="en-US" altLang="en-US"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rial" panose="020B0604020202020204" pitchFamily="34" charset="0"/>
              </a:rPr>
              <a:t>Key Features: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400" b="1" i="0" u="none" strike="noStrike" cap="none" normalizeH="0" baseline="0" dirty="0">
                <a:ln>
                  <a:noFill/>
                </a:ln>
                <a:solidFill>
                  <a:schemeClr val="tx1"/>
                </a:solidFill>
                <a:effectLst/>
                <a:latin typeface="Arial" panose="020B0604020202020204" pitchFamily="34" charset="0"/>
              </a:rPr>
              <a:t>Register Method</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It connects to a MySQL database (</a:t>
            </a:r>
            <a:r>
              <a:rPr kumimoji="0" lang="en-US" altLang="en-US" sz="1400" b="0" i="0" u="none" strike="noStrike" cap="none" normalizeH="0" baseline="0" dirty="0" err="1">
                <a:ln>
                  <a:noFill/>
                </a:ln>
                <a:solidFill>
                  <a:schemeClr val="tx1"/>
                </a:solidFill>
                <a:effectLst/>
                <a:latin typeface="Arial Unicode MS"/>
              </a:rPr>
              <a:t>online_quiz_system</a:t>
            </a:r>
            <a:r>
              <a:rPr kumimoji="0" lang="en-US" altLang="en-US" sz="1400" b="0" i="0" u="none" strike="noStrike" cap="none" normalizeH="0" baseline="0" dirty="0">
                <a:ln>
                  <a:noFill/>
                </a:ln>
                <a:solidFill>
                  <a:schemeClr val="tx1"/>
                </a:solidFill>
                <a:effectLst/>
              </a:rPr>
              <a:t>) to register the student.</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First, it checks if the student ID already exists in the </a:t>
            </a:r>
            <a:r>
              <a:rPr kumimoji="0" lang="en-US" altLang="en-US" sz="1400" b="0" i="0" u="none" strike="noStrike" cap="none" normalizeH="0" baseline="0" dirty="0">
                <a:ln>
                  <a:noFill/>
                </a:ln>
                <a:solidFill>
                  <a:schemeClr val="tx1"/>
                </a:solidFill>
                <a:effectLst/>
                <a:latin typeface="Arial Unicode MS"/>
              </a:rPr>
              <a:t>students</a:t>
            </a:r>
            <a:r>
              <a:rPr kumimoji="0" lang="en-US" altLang="en-US" sz="1400" b="0" i="0" u="none" strike="noStrike" cap="none" normalizeH="0" baseline="0" dirty="0">
                <a:ln>
                  <a:noFill/>
                </a:ln>
                <a:solidFill>
                  <a:schemeClr val="tx1"/>
                </a:solidFill>
                <a:effectLst/>
              </a:rPr>
              <a:t> table. If the ID is taken, an error message is displayed.</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If the ID is unique, it inserts the student's details (</a:t>
            </a:r>
            <a:r>
              <a:rPr kumimoji="0" lang="en-US" altLang="en-US" sz="1400" b="0" i="0" u="none" strike="noStrike" cap="none" normalizeH="0" baseline="0" dirty="0" err="1">
                <a:ln>
                  <a:noFill/>
                </a:ln>
                <a:solidFill>
                  <a:schemeClr val="tx1"/>
                </a:solidFill>
                <a:effectLst/>
                <a:latin typeface="Arial Unicode MS"/>
              </a:rPr>
              <a:t>student_id</a:t>
            </a:r>
            <a:r>
              <a:rPr kumimoji="0" lang="en-US" altLang="en-US" sz="1400" b="0" i="0" u="none" strike="noStrike" cap="none" normalizeH="0" baseline="0" dirty="0">
                <a:ln>
                  <a:noFill/>
                </a:ln>
                <a:solidFill>
                  <a:schemeClr val="tx1"/>
                </a:solidFill>
                <a:effectLst/>
              </a:rPr>
              <a:t>, </a:t>
            </a:r>
            <a:r>
              <a:rPr kumimoji="0" lang="en-US" altLang="en-US" sz="1400" b="0" i="0" u="none" strike="noStrike" cap="none" normalizeH="0" baseline="0" dirty="0">
                <a:ln>
                  <a:noFill/>
                </a:ln>
                <a:solidFill>
                  <a:schemeClr val="tx1"/>
                </a:solidFill>
                <a:effectLst/>
                <a:latin typeface="Arial Unicode MS"/>
              </a:rPr>
              <a:t>username</a:t>
            </a:r>
            <a:r>
              <a:rPr kumimoji="0" lang="en-US" altLang="en-US" sz="1400" b="0" i="0" u="none" strike="noStrike" cap="none" normalizeH="0" baseline="0" dirty="0">
                <a:ln>
                  <a:noFill/>
                </a:ln>
                <a:solidFill>
                  <a:schemeClr val="tx1"/>
                </a:solidFill>
                <a:effectLst/>
              </a:rPr>
              <a:t>, </a:t>
            </a:r>
            <a:r>
              <a:rPr kumimoji="0" lang="en-US" altLang="en-US" sz="1400" b="0" i="0" u="none" strike="noStrike" cap="none" normalizeH="0" baseline="0" dirty="0">
                <a:ln>
                  <a:noFill/>
                </a:ln>
                <a:solidFill>
                  <a:schemeClr val="tx1"/>
                </a:solidFill>
                <a:effectLst/>
                <a:latin typeface="Arial Unicode MS"/>
              </a:rPr>
              <a:t>password</a:t>
            </a:r>
            <a:r>
              <a:rPr kumimoji="0" lang="en-US" altLang="en-US" sz="1400" b="0" i="0" u="none" strike="noStrike" cap="none" normalizeH="0" baseline="0" dirty="0">
                <a:ln>
                  <a:noFill/>
                </a:ln>
                <a:solidFill>
                  <a:schemeClr val="tx1"/>
                </a:solidFill>
                <a:effectLst/>
              </a:rPr>
              <a:t>) into the </a:t>
            </a:r>
            <a:r>
              <a:rPr kumimoji="0" lang="en-US" altLang="en-US" sz="1400" b="0" i="0" u="none" strike="noStrike" cap="none" normalizeH="0" baseline="0" dirty="0">
                <a:ln>
                  <a:noFill/>
                </a:ln>
                <a:solidFill>
                  <a:schemeClr val="tx1"/>
                </a:solidFill>
                <a:effectLst/>
                <a:latin typeface="Arial Unicode MS"/>
              </a:rPr>
              <a:t>students</a:t>
            </a:r>
            <a:r>
              <a:rPr kumimoji="0" lang="en-US" altLang="en-US" sz="1400" b="0" i="0" u="none" strike="noStrike" cap="none" normalizeH="0" baseline="0" dirty="0">
                <a:ln>
                  <a:noFill/>
                </a:ln>
                <a:solidFill>
                  <a:schemeClr val="tx1"/>
                </a:solidFill>
                <a:effectLst/>
              </a:rPr>
              <a:t> table.</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400" b="1" i="0" u="none" strike="noStrike" cap="none" normalizeH="0" baseline="0" dirty="0">
                <a:ln>
                  <a:noFill/>
                </a:ln>
                <a:solidFill>
                  <a:schemeClr val="tx1"/>
                </a:solidFill>
                <a:effectLst/>
                <a:latin typeface="Arial" panose="020B0604020202020204" pitchFamily="34" charset="0"/>
              </a:rPr>
              <a:t>Error Handling</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If the ID is already used, a message is shown to inform the 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If an error occurs while interacting with the database, an error message is shown.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This class ensures that student registration is handled efficiently and provides feedback to the user based on the success or failure of the registration process.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9648129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425D761A-C503-405A-1BFD-D0D0634C2694}"/>
              </a:ext>
            </a:extLst>
          </p:cNvPr>
          <p:cNvSpPr>
            <a:spLocks noGrp="1" noChangeArrowheads="1"/>
          </p:cNvSpPr>
          <p:nvPr>
            <p:ph type="ctrTitle"/>
          </p:nvPr>
        </p:nvSpPr>
        <p:spPr bwMode="auto">
          <a:xfrm>
            <a:off x="643468" y="643467"/>
            <a:ext cx="4620584" cy="456713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algn="l" defTabSz="914400" rtl="0" eaLnBrk="0" fontAlgn="base" latinLnBrk="0" hangingPunct="0">
              <a:spcBef>
                <a:spcPct val="0"/>
              </a:spcBef>
              <a:spcAft>
                <a:spcPct val="0"/>
              </a:spcAft>
              <a:buClrTx/>
              <a:buSzTx/>
              <a:buFontTx/>
              <a:buNone/>
              <a:tabLst/>
            </a:pPr>
            <a:r>
              <a:rPr kumimoji="0" lang="en-US" altLang="en-US" sz="1800" b="0" i="0" u="none" strike="noStrike" cap="none" normalizeH="0" baseline="0">
                <a:ln>
                  <a:noFill/>
                </a:ln>
                <a:effectLst/>
                <a:latin typeface="Arial" panose="020B0604020202020204" pitchFamily="34" charset="0"/>
              </a:rPr>
              <a:t>The </a:t>
            </a:r>
            <a:r>
              <a:rPr kumimoji="0" lang="en-US" altLang="en-US" sz="1800" b="0" i="0" u="none" strike="noStrike" cap="none" normalizeH="0" baseline="0">
                <a:ln>
                  <a:noFill/>
                </a:ln>
                <a:effectLst/>
                <a:latin typeface="Arial Unicode MS"/>
              </a:rPr>
              <a:t>StudentExamPage</a:t>
            </a:r>
            <a:r>
              <a:rPr kumimoji="0" lang="en-US" altLang="en-US" sz="1800" b="0" i="0" u="none" strike="noStrike" cap="none" normalizeH="0" baseline="0">
                <a:ln>
                  <a:noFill/>
                </a:ln>
                <a:effectLst/>
              </a:rPr>
              <a:t> class allows students to access and take teacher exams.</a:t>
            </a:r>
            <a:endParaRPr kumimoji="0" lang="en-US" altLang="en-US" sz="1800" b="1" i="0" u="none" strike="noStrike" cap="none" normalizeH="0" baseline="0">
              <a:ln>
                <a:noFill/>
              </a:ln>
              <a:effectLst/>
              <a:latin typeface="Arial" panose="020B0604020202020204" pitchFamily="34" charset="0"/>
            </a:endParaRPr>
          </a:p>
          <a:p>
            <a:pPr marL="0" marR="0" lvl="0" indent="0" algn="l" defTabSz="914400" rtl="0" eaLnBrk="0" fontAlgn="base" latinLnBrk="0" hangingPunct="0">
              <a:spcBef>
                <a:spcPct val="0"/>
              </a:spcBef>
              <a:spcAft>
                <a:spcPct val="0"/>
              </a:spcAft>
              <a:buClrTx/>
              <a:buSzTx/>
              <a:buFontTx/>
              <a:buNone/>
              <a:tabLst/>
            </a:pPr>
            <a:r>
              <a:rPr kumimoji="0" lang="en-US" altLang="en-US" sz="1800" b="1" i="0" u="none" strike="noStrike" cap="none" normalizeH="0" baseline="0">
                <a:ln>
                  <a:noFill/>
                </a:ln>
                <a:effectLst/>
                <a:latin typeface="Arial" panose="020B0604020202020204" pitchFamily="34" charset="0"/>
              </a:rPr>
              <a:t>Key Features:</a:t>
            </a:r>
          </a:p>
          <a:p>
            <a:pPr marL="0" marR="0" lvl="0" indent="0" algn="l" defTabSz="914400" rtl="0" eaLnBrk="0" fontAlgn="base" latinLnBrk="0" hangingPunct="0">
              <a:spcBef>
                <a:spcPct val="0"/>
              </a:spcBef>
              <a:spcAft>
                <a:spcPct val="0"/>
              </a:spcAft>
              <a:buClrTx/>
              <a:buSzTx/>
              <a:buFontTx/>
              <a:buChar char="•"/>
              <a:tabLst/>
            </a:pPr>
            <a:r>
              <a:rPr kumimoji="0" lang="en-US" altLang="en-US" sz="1800" b="1" i="0" u="none" strike="noStrike" cap="none" normalizeH="0" baseline="0">
                <a:ln>
                  <a:noFill/>
                </a:ln>
                <a:effectLst/>
                <a:latin typeface="Arial" panose="020B0604020202020204" pitchFamily="34" charset="0"/>
              </a:rPr>
              <a:t>Singleton Integration</a:t>
            </a:r>
            <a:r>
              <a:rPr kumimoji="0" lang="en-US" altLang="en-US" sz="1800" b="0" i="0" u="none" strike="noStrike" cap="none" normalizeH="0" baseline="0">
                <a:ln>
                  <a:noFill/>
                </a:ln>
                <a:effectLst/>
                <a:latin typeface="Arial" panose="020B0604020202020204" pitchFamily="34" charset="0"/>
              </a:rPr>
              <a:t>: Uses </a:t>
            </a:r>
            <a:r>
              <a:rPr kumimoji="0" lang="en-US" altLang="en-US" sz="1800" b="0" i="0" u="none" strike="noStrike" cap="none" normalizeH="0" baseline="0">
                <a:ln>
                  <a:noFill/>
                </a:ln>
                <a:effectLst/>
                <a:latin typeface="Arial Unicode MS"/>
              </a:rPr>
              <a:t>TeacherExamPage.getInstance()</a:t>
            </a:r>
            <a:r>
              <a:rPr kumimoji="0" lang="en-US" altLang="en-US" sz="1800" b="0" i="0" u="none" strike="noStrike" cap="none" normalizeH="0" baseline="0">
                <a:ln>
                  <a:noFill/>
                </a:ln>
                <a:effectLst/>
              </a:rPr>
              <a:t> to access a single instance of teacher exam data.</a:t>
            </a:r>
            <a:endParaRPr kumimoji="0" lang="en-US" altLang="en-US" sz="1800" b="0" i="0" u="none" strike="noStrike" cap="none" normalizeH="0" baseline="0">
              <a:ln>
                <a:noFill/>
              </a:ln>
              <a:effectLst/>
              <a:latin typeface="Arial" panose="020B0604020202020204" pitchFamily="34" charset="0"/>
            </a:endParaRPr>
          </a:p>
          <a:p>
            <a:pPr marL="0" marR="0" lvl="0" indent="0" algn="l" defTabSz="914400" rtl="0" eaLnBrk="0" fontAlgn="base" latinLnBrk="0" hangingPunct="0">
              <a:spcBef>
                <a:spcPct val="0"/>
              </a:spcBef>
              <a:spcAft>
                <a:spcPct val="0"/>
              </a:spcAft>
              <a:buClrTx/>
              <a:buSzTx/>
              <a:buFontTx/>
              <a:buChar char="•"/>
              <a:tabLst/>
            </a:pPr>
            <a:r>
              <a:rPr kumimoji="0" lang="en-US" altLang="en-US" sz="1800" b="1" i="0" u="none" strike="noStrike" cap="none" normalizeH="0" baseline="0">
                <a:ln>
                  <a:noFill/>
                </a:ln>
                <a:effectLst/>
                <a:latin typeface="Arial" panose="020B0604020202020204" pitchFamily="34" charset="0"/>
              </a:rPr>
              <a:t>Exam Navigation</a:t>
            </a:r>
            <a:r>
              <a:rPr kumimoji="0" lang="en-US" altLang="en-US" sz="1800" b="0" i="0" u="none" strike="noStrike" cap="none" normalizeH="0" baseline="0">
                <a:ln>
                  <a:noFill/>
                </a:ln>
                <a:effectLst/>
                <a:latin typeface="Arial" panose="020B0604020202020204" pitchFamily="34" charset="0"/>
              </a:rPr>
              <a:t>: Students view questions and navigate using the </a:t>
            </a:r>
            <a:r>
              <a:rPr kumimoji="0" lang="en-US" altLang="en-US" sz="1800" b="1" i="0" u="none" strike="noStrike" cap="none" normalizeH="0" baseline="0">
                <a:ln>
                  <a:noFill/>
                </a:ln>
                <a:effectLst/>
                <a:latin typeface="Arial" panose="020B0604020202020204" pitchFamily="34" charset="0"/>
              </a:rPr>
              <a:t>Next</a:t>
            </a:r>
            <a:r>
              <a:rPr kumimoji="0" lang="en-US" altLang="en-US" sz="1800" b="0" i="0" u="none" strike="noStrike" cap="none" normalizeH="0" baseline="0">
                <a:ln>
                  <a:noFill/>
                </a:ln>
                <a:effectLst/>
                <a:latin typeface="Arial" panose="020B0604020202020204" pitchFamily="34" charset="0"/>
              </a:rPr>
              <a:t> button.</a:t>
            </a:r>
          </a:p>
          <a:p>
            <a:pPr marL="0" marR="0" lvl="0" indent="0" algn="l" defTabSz="914400" rtl="0" eaLnBrk="0" fontAlgn="base" latinLnBrk="0" hangingPunct="0">
              <a:spcBef>
                <a:spcPct val="0"/>
              </a:spcBef>
              <a:spcAft>
                <a:spcPct val="0"/>
              </a:spcAft>
              <a:buClrTx/>
              <a:buSzTx/>
              <a:buFontTx/>
              <a:buChar char="•"/>
              <a:tabLst/>
            </a:pPr>
            <a:r>
              <a:rPr kumimoji="0" lang="en-US" altLang="en-US" sz="1800" b="1" i="0" u="none" strike="noStrike" cap="none" normalizeH="0" baseline="0">
                <a:ln>
                  <a:noFill/>
                </a:ln>
                <a:effectLst/>
                <a:latin typeface="Arial" panose="020B0604020202020204" pitchFamily="34" charset="0"/>
              </a:rPr>
              <a:t>Question Display</a:t>
            </a:r>
            <a:r>
              <a:rPr kumimoji="0" lang="en-US" altLang="en-US" sz="1800" b="0" i="0" u="none" strike="noStrike" cap="none" normalizeH="0" baseline="0">
                <a:ln>
                  <a:noFill/>
                </a:ln>
                <a:effectLst/>
                <a:latin typeface="Arial" panose="020B0604020202020204" pitchFamily="34" charset="0"/>
              </a:rPr>
              <a:t>: Questions are shown with multiple-choice options, ensuring only one choice is selected.</a:t>
            </a:r>
          </a:p>
          <a:p>
            <a:pPr marL="0" marR="0" lvl="0" indent="0" algn="l" defTabSz="914400" rtl="0" eaLnBrk="0" fontAlgn="base" latinLnBrk="0" hangingPunct="0">
              <a:spcBef>
                <a:spcPct val="0"/>
              </a:spcBef>
              <a:spcAft>
                <a:spcPct val="0"/>
              </a:spcAft>
              <a:buClrTx/>
              <a:buSzTx/>
              <a:buFontTx/>
              <a:buChar char="•"/>
              <a:tabLst/>
            </a:pPr>
            <a:r>
              <a:rPr kumimoji="0" lang="en-US" altLang="en-US" sz="1800" b="1" i="0" u="none" strike="noStrike" cap="none" normalizeH="0" baseline="0">
                <a:ln>
                  <a:noFill/>
                </a:ln>
                <a:effectLst/>
                <a:latin typeface="Arial" panose="020B0604020202020204" pitchFamily="34" charset="0"/>
              </a:rPr>
              <a:t>Scoring System</a:t>
            </a:r>
            <a:r>
              <a:rPr kumimoji="0" lang="en-US" altLang="en-US" sz="1800" b="0" i="0" u="none" strike="noStrike" cap="none" normalizeH="0" baseline="0">
                <a:ln>
                  <a:noFill/>
                </a:ln>
                <a:effectLst/>
                <a:latin typeface="Arial" panose="020B0604020202020204" pitchFamily="34" charset="0"/>
              </a:rPr>
              <a:t>: Tracks and displays the student’s score at the end.</a:t>
            </a:r>
          </a:p>
          <a:p>
            <a:pPr marL="0" marR="0" lvl="0" indent="0" algn="l" defTabSz="914400" rtl="0" eaLnBrk="0" fontAlgn="base" latinLnBrk="0" hangingPunct="0">
              <a:spcBef>
                <a:spcPct val="0"/>
              </a:spcBef>
              <a:spcAft>
                <a:spcPct val="0"/>
              </a:spcAft>
              <a:buClrTx/>
              <a:buSzTx/>
              <a:buFontTx/>
              <a:buChar char="•"/>
              <a:tabLst/>
            </a:pPr>
            <a:r>
              <a:rPr kumimoji="0" lang="en-US" altLang="en-US" sz="1800" b="1" i="0" u="none" strike="noStrike" cap="none" normalizeH="0" baseline="0">
                <a:ln>
                  <a:noFill/>
                </a:ln>
                <a:effectLst/>
                <a:latin typeface="Arial" panose="020B0604020202020204" pitchFamily="34" charset="0"/>
              </a:rPr>
              <a:t>Timer</a:t>
            </a:r>
            <a:r>
              <a:rPr kumimoji="0" lang="en-US" altLang="en-US" sz="1800" b="0" i="0" u="none" strike="noStrike" cap="none" normalizeH="0" baseline="0">
                <a:ln>
                  <a:noFill/>
                </a:ln>
                <a:effectLst/>
                <a:latin typeface="Arial" panose="020B0604020202020204" pitchFamily="34" charset="0"/>
              </a:rPr>
              <a:t>: Supports optional exam timing logic.</a:t>
            </a:r>
          </a:p>
          <a:p>
            <a:pPr marL="0" marR="0" lvl="0" indent="0" algn="l" defTabSz="914400" rtl="0" eaLnBrk="0" fontAlgn="base" latinLnBrk="0" hangingPunct="0">
              <a:spcBef>
                <a:spcPct val="0"/>
              </a:spcBef>
              <a:spcAft>
                <a:spcPct val="0"/>
              </a:spcAft>
              <a:buClrTx/>
              <a:buSzTx/>
              <a:buFontTx/>
              <a:buNone/>
              <a:tabLst/>
            </a:pPr>
            <a:endParaRPr kumimoji="0" lang="en-US" altLang="en-US" sz="1800" b="0" i="0" u="none" strike="noStrike" cap="none" normalizeH="0" baseline="0">
              <a:ln>
                <a:noFill/>
              </a:ln>
              <a:effectLst/>
              <a:latin typeface="Arial" panose="020B0604020202020204" pitchFamily="34" charset="0"/>
            </a:endParaRPr>
          </a:p>
        </p:txBody>
      </p:sp>
      <p:pic>
        <p:nvPicPr>
          <p:cNvPr id="6" name="Picture 5">
            <a:extLst>
              <a:ext uri="{FF2B5EF4-FFF2-40B4-BE49-F238E27FC236}">
                <a16:creationId xmlns:a16="http://schemas.microsoft.com/office/drawing/2014/main" id="{5DBBE694-CADC-6954-FFBD-84BD91824149}"/>
              </a:ext>
            </a:extLst>
          </p:cNvPr>
          <p:cNvPicPr>
            <a:picLocks noChangeAspect="1"/>
          </p:cNvPicPr>
          <p:nvPr/>
        </p:nvPicPr>
        <p:blipFill>
          <a:blip r:embed="rId2"/>
          <a:srcRect l="4779" r="46314"/>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0666126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6A84AF-6F58-471A-BF1F-10D8C0351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37B4191D-340A-64ED-E958-61A53DCC2526}"/>
              </a:ext>
            </a:extLst>
          </p:cNvPr>
          <p:cNvSpPr>
            <a:spLocks noGrp="1" noChangeArrowheads="1"/>
          </p:cNvSpPr>
          <p:nvPr>
            <p:ph type="ctrTitle"/>
          </p:nvPr>
        </p:nvSpPr>
        <p:spPr bwMode="auto">
          <a:xfrm>
            <a:off x="838200" y="728662"/>
            <a:ext cx="3785513" cy="372885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algn="l" defTabSz="914400" rtl="0" eaLnBrk="0" fontAlgn="base" latinLnBrk="0" hangingPunct="0">
              <a:spcBef>
                <a:spcPct val="0"/>
              </a:spcBef>
              <a:spcAft>
                <a:spcPct val="0"/>
              </a:spcAft>
              <a:buClrTx/>
              <a:buSzTx/>
              <a:buFontTx/>
              <a:buChar char="•"/>
              <a:tabLst/>
            </a:pPr>
            <a:r>
              <a:rPr kumimoji="0" lang="en-US" altLang="en-US" sz="2900" b="1" i="0" u="none" strike="noStrike" cap="none" normalizeH="0" baseline="0">
                <a:ln>
                  <a:noFill/>
                </a:ln>
                <a:effectLst/>
                <a:latin typeface="Arial" panose="020B0604020202020204" pitchFamily="34" charset="0"/>
              </a:rPr>
              <a:t>Login System</a:t>
            </a:r>
            <a:endParaRPr kumimoji="0" lang="en-US" altLang="en-US" sz="2900" b="0" i="0" u="none" strike="noStrike" cap="none" normalizeH="0" baseline="0">
              <a:ln>
                <a:noFill/>
              </a:ln>
              <a:effectLst/>
              <a:latin typeface="Arial" panose="020B0604020202020204" pitchFamily="34" charset="0"/>
            </a:endParaRPr>
          </a:p>
          <a:p>
            <a:pPr marL="0" marR="0" lvl="0" indent="0" algn="l" defTabSz="914400" rtl="0" eaLnBrk="0" fontAlgn="base" latinLnBrk="0" hangingPunct="0">
              <a:spcBef>
                <a:spcPct val="0"/>
              </a:spcBef>
              <a:spcAft>
                <a:spcPct val="0"/>
              </a:spcAft>
              <a:buClrTx/>
              <a:buSzTx/>
              <a:buFontTx/>
              <a:buChar char="•"/>
              <a:tabLst/>
            </a:pPr>
            <a:r>
              <a:rPr kumimoji="0" lang="en-US" altLang="en-US" sz="2900" b="1" i="0" u="none" strike="noStrike" cap="none" normalizeH="0" baseline="0">
                <a:ln>
                  <a:noFill/>
                </a:ln>
                <a:effectLst/>
                <a:latin typeface="Arial" panose="020B0604020202020204" pitchFamily="34" charset="0"/>
              </a:rPr>
              <a:t>Exam Choice Page</a:t>
            </a:r>
            <a:endParaRPr kumimoji="0" lang="en-US" altLang="en-US" sz="2900" b="0" i="0" u="none" strike="noStrike" cap="none" normalizeH="0" baseline="0">
              <a:ln>
                <a:noFill/>
              </a:ln>
              <a:effectLst/>
              <a:latin typeface="Arial" panose="020B0604020202020204" pitchFamily="34" charset="0"/>
            </a:endParaRPr>
          </a:p>
          <a:p>
            <a:pPr marL="0" marR="0" lvl="0" indent="0" algn="l" defTabSz="914400" rtl="0" eaLnBrk="0" fontAlgn="base" latinLnBrk="0" hangingPunct="0">
              <a:spcBef>
                <a:spcPct val="0"/>
              </a:spcBef>
              <a:spcAft>
                <a:spcPct val="0"/>
              </a:spcAft>
              <a:buClrTx/>
              <a:buSzTx/>
              <a:buFontTx/>
              <a:buChar char="•"/>
              <a:tabLst/>
            </a:pPr>
            <a:r>
              <a:rPr kumimoji="0" lang="en-US" altLang="en-US" sz="2900" b="1" i="0" u="none" strike="noStrike" cap="none" normalizeH="0" baseline="0">
                <a:ln>
                  <a:noFill/>
                </a:ln>
                <a:effectLst/>
                <a:latin typeface="Arial" panose="020B0604020202020204" pitchFamily="34" charset="0"/>
              </a:rPr>
              <a:t>Teacher's Exam Page</a:t>
            </a:r>
            <a:endParaRPr kumimoji="0" lang="en-US" altLang="en-US" sz="2900" b="0" i="0" u="none" strike="noStrike" cap="none" normalizeH="0" baseline="0">
              <a:ln>
                <a:noFill/>
              </a:ln>
              <a:effectLst/>
              <a:latin typeface="Arial" panose="020B0604020202020204" pitchFamily="34" charset="0"/>
            </a:endParaRPr>
          </a:p>
          <a:p>
            <a:pPr marL="0" marR="0" lvl="0" indent="0" algn="l" defTabSz="914400" rtl="0" eaLnBrk="0" fontAlgn="base" latinLnBrk="0" hangingPunct="0">
              <a:spcBef>
                <a:spcPct val="0"/>
              </a:spcBef>
              <a:spcAft>
                <a:spcPct val="0"/>
              </a:spcAft>
              <a:buClrTx/>
              <a:buSzTx/>
              <a:buFontTx/>
              <a:buChar char="•"/>
              <a:tabLst/>
            </a:pPr>
            <a:r>
              <a:rPr kumimoji="0" lang="en-US" altLang="en-US" sz="2900" b="1" i="0" u="none" strike="noStrike" cap="none" normalizeH="0" baseline="0">
                <a:ln>
                  <a:noFill/>
                </a:ln>
                <a:effectLst/>
                <a:latin typeface="Arial" panose="020B0604020202020204" pitchFamily="34" charset="0"/>
              </a:rPr>
              <a:t>Submit Answers and Calculate Score</a:t>
            </a:r>
            <a:endParaRPr kumimoji="0" lang="en-US" altLang="en-US" sz="2900" b="0" i="0" u="none" strike="noStrike" cap="none" normalizeH="0" baseline="0">
              <a:ln>
                <a:noFill/>
              </a:ln>
              <a:effectLst/>
              <a:latin typeface="Arial" panose="020B0604020202020204" pitchFamily="34" charset="0"/>
            </a:endParaRPr>
          </a:p>
          <a:p>
            <a:pPr marL="0" marR="0" lvl="0" indent="0" algn="l" defTabSz="914400" rtl="0" eaLnBrk="0" fontAlgn="base" latinLnBrk="0" hangingPunct="0">
              <a:spcBef>
                <a:spcPct val="0"/>
              </a:spcBef>
              <a:spcAft>
                <a:spcPct val="0"/>
              </a:spcAft>
              <a:buClrTx/>
              <a:buSzTx/>
              <a:buFontTx/>
              <a:buChar char="•"/>
              <a:tabLst/>
            </a:pPr>
            <a:r>
              <a:rPr kumimoji="0" lang="en-US" altLang="en-US" sz="2900" b="1" i="0" u="none" strike="noStrike" cap="none" normalizeH="0" baseline="0">
                <a:ln>
                  <a:noFill/>
                </a:ln>
                <a:effectLst/>
                <a:latin typeface="Arial" panose="020B0604020202020204" pitchFamily="34" charset="0"/>
              </a:rPr>
              <a:t>Tables Used in the Database</a:t>
            </a:r>
            <a:r>
              <a:rPr kumimoji="0" lang="en-US" altLang="en-US" sz="2900" b="0" i="0" u="none" strike="noStrike" cap="none" normalizeH="0" baseline="0">
                <a:ln>
                  <a:noFill/>
                </a:ln>
                <a:effectLst/>
                <a:latin typeface="Arial" panose="020B0604020202020204" pitchFamily="34" charset="0"/>
              </a:rPr>
              <a:t> </a:t>
            </a:r>
          </a:p>
        </p:txBody>
      </p:sp>
      <p:pic>
        <p:nvPicPr>
          <p:cNvPr id="6" name="Picture 5">
            <a:extLst>
              <a:ext uri="{FF2B5EF4-FFF2-40B4-BE49-F238E27FC236}">
                <a16:creationId xmlns:a16="http://schemas.microsoft.com/office/drawing/2014/main" id="{5B8D392C-D722-DF44-664D-B1D4B14F7B53}"/>
              </a:ext>
            </a:extLst>
          </p:cNvPr>
          <p:cNvPicPr>
            <a:picLocks noChangeAspect="1"/>
          </p:cNvPicPr>
          <p:nvPr/>
        </p:nvPicPr>
        <p:blipFill>
          <a:blip r:embed="rId2"/>
          <a:srcRect l="1300" r="39789"/>
          <a:stretch/>
        </p:blipFill>
        <p:spPr>
          <a:xfrm>
            <a:off x="5009505" y="10"/>
            <a:ext cx="7182495" cy="6857990"/>
          </a:xfrm>
          <a:prstGeom prst="rect">
            <a:avLst/>
          </a:prstGeom>
        </p:spPr>
      </p:pic>
    </p:spTree>
    <p:extLst>
      <p:ext uri="{BB962C8B-B14F-4D97-AF65-F5344CB8AC3E}">
        <p14:creationId xmlns:p14="http://schemas.microsoft.com/office/powerpoint/2010/main" val="797291255"/>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92F510E-FAC6-0D82-40AB-B9D00EA53986}"/>
              </a:ext>
            </a:extLst>
          </p:cNvPr>
          <p:cNvPicPr>
            <a:picLocks noChangeAspect="1"/>
          </p:cNvPicPr>
          <p:nvPr/>
        </p:nvPicPr>
        <p:blipFill>
          <a:blip r:embed="rId2"/>
          <a:srcRect r="33712"/>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8" name="Freeform: Shape 17">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1">
            <a:extLst>
              <a:ext uri="{FF2B5EF4-FFF2-40B4-BE49-F238E27FC236}">
                <a16:creationId xmlns:a16="http://schemas.microsoft.com/office/drawing/2014/main" id="{4D46ACF6-D64F-77E4-569B-06B5D1AB6F9C}"/>
              </a:ext>
            </a:extLst>
          </p:cNvPr>
          <p:cNvSpPr>
            <a:spLocks noGrp="1" noChangeArrowheads="1"/>
          </p:cNvSpPr>
          <p:nvPr>
            <p:ph type="title"/>
          </p:nvPr>
        </p:nvSpPr>
        <p:spPr bwMode="auto">
          <a:xfrm>
            <a:off x="477981" y="1122363"/>
            <a:ext cx="4023360" cy="320413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b" anchorCtr="0" compatLnSpc="1">
            <a:prstTxWarp prst="textNoShape">
              <a:avLst/>
            </a:prstTxWarp>
            <a:normAutofit/>
          </a:bodyPr>
          <a:lstStyle/>
          <a:p>
            <a:pPr marL="0" marR="0" lvl="0" indent="0" fontAlgn="base">
              <a:spcAft>
                <a:spcPct val="0"/>
              </a:spcAft>
              <a:buClrTx/>
              <a:buSzTx/>
              <a:tabLst/>
            </a:pPr>
            <a:r>
              <a:rPr kumimoji="0" lang="en-US" altLang="en-US" sz="1600" b="0" i="0" u="none" strike="noStrike" cap="none" normalizeH="0" baseline="0">
                <a:ln>
                  <a:noFill/>
                </a:ln>
                <a:effectLst/>
              </a:rPr>
              <a:t>Here's a concise version of the StudentSignUpPage class:</a:t>
            </a:r>
          </a:p>
          <a:p>
            <a:pPr marL="0" marR="0" lvl="0" indent="0" fontAlgn="base">
              <a:spcAft>
                <a:spcPct val="0"/>
              </a:spcAft>
              <a:buClrTx/>
              <a:buSzTx/>
              <a:tabLst/>
            </a:pPr>
            <a:r>
              <a:rPr kumimoji="0" lang="en-US" altLang="en-US" sz="1600" b="1" i="0" u="none" strike="noStrike" cap="none" normalizeH="0" baseline="0">
                <a:ln>
                  <a:noFill/>
                </a:ln>
                <a:effectLst/>
              </a:rPr>
              <a:t>UI Setup</a:t>
            </a:r>
            <a:r>
              <a:rPr kumimoji="0" lang="en-US" altLang="en-US" sz="1600" b="0" i="0" u="none" strike="noStrike" cap="none" normalizeH="0" baseline="0">
                <a:ln>
                  <a:noFill/>
                </a:ln>
                <a:effectLst/>
              </a:rPr>
              <a:t>: Creates a JFrame with a GridLayout for fields: ID, Username, and Password.</a:t>
            </a:r>
          </a:p>
          <a:p>
            <a:pPr marL="0" marR="0" lvl="0" indent="0" fontAlgn="base">
              <a:spcAft>
                <a:spcPct val="0"/>
              </a:spcAft>
              <a:buClrTx/>
              <a:buSzTx/>
              <a:tabLst/>
            </a:pPr>
            <a:r>
              <a:rPr kumimoji="0" lang="en-US" altLang="en-US" sz="1600" b="1" i="0" u="none" strike="noStrike" cap="none" normalizeH="0" baseline="0">
                <a:ln>
                  <a:noFill/>
                </a:ln>
                <a:effectLst/>
              </a:rPr>
              <a:t>Submit Button</a:t>
            </a:r>
            <a:r>
              <a:rPr kumimoji="0" lang="en-US" altLang="en-US" sz="1600" b="0" i="0" u="none" strike="noStrike" cap="none" normalizeH="0" baseline="0">
                <a:ln>
                  <a:noFill/>
                </a:ln>
                <a:effectLst/>
              </a:rPr>
              <a:t>: On click, validates the fields. If valid, inserts the data into the database using a PreparedStatement.</a:t>
            </a:r>
          </a:p>
          <a:p>
            <a:pPr marL="0" marR="0" lvl="0" indent="0" fontAlgn="base">
              <a:spcAft>
                <a:spcPct val="0"/>
              </a:spcAft>
              <a:buClrTx/>
              <a:buSzTx/>
              <a:tabLst/>
            </a:pPr>
            <a:r>
              <a:rPr kumimoji="0" lang="en-US" altLang="en-US" sz="1600" b="1" i="0" u="none" strike="noStrike" cap="none" normalizeH="0" baseline="0">
                <a:ln>
                  <a:noFill/>
                </a:ln>
                <a:effectLst/>
              </a:rPr>
              <a:t>Database Connection</a:t>
            </a:r>
            <a:r>
              <a:rPr kumimoji="0" lang="en-US" altLang="en-US" sz="1600" b="0" i="0" u="none" strike="noStrike" cap="none" normalizeH="0" baseline="0">
                <a:ln>
                  <a:noFill/>
                </a:ln>
                <a:effectLst/>
              </a:rPr>
              <a:t>: The student's data is inserted into the students table. Success or error messages are displayed based on the operation.</a:t>
            </a:r>
          </a:p>
          <a:p>
            <a:pPr marL="0" marR="0" lvl="0" indent="0" fontAlgn="base">
              <a:spcAft>
                <a:spcPct val="0"/>
              </a:spcAft>
              <a:buClrTx/>
              <a:buSzTx/>
              <a:tabLst/>
            </a:pPr>
            <a:r>
              <a:rPr kumimoji="0" lang="en-US" altLang="en-US" sz="1600" b="0" i="0" u="none" strike="noStrike" cap="none" normalizeH="0" baseline="0">
                <a:ln>
                  <a:noFill/>
                </a:ln>
                <a:effectLst/>
              </a:rPr>
              <a:t>Let me know if you need further details!</a:t>
            </a:r>
          </a:p>
          <a:p>
            <a:pPr marL="0" marR="0" lvl="0" indent="0" fontAlgn="base">
              <a:spcAft>
                <a:spcPct val="0"/>
              </a:spcAft>
              <a:buClrTx/>
              <a:buSzTx/>
              <a:tabLst/>
            </a:pPr>
            <a:endParaRPr kumimoji="0" lang="en-US" altLang="en-US" sz="1600" b="0" i="0" u="none" strike="noStrike" cap="none" normalizeH="0" baseline="0">
              <a:ln>
                <a:noFill/>
              </a:ln>
              <a:effectLst/>
            </a:endParaRPr>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899324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CEE980F-7D01-D666-FBB5-355C126508E2}"/>
              </a:ext>
            </a:extLst>
          </p:cNvPr>
          <p:cNvPicPr>
            <a:picLocks noChangeAspect="1"/>
          </p:cNvPicPr>
          <p:nvPr/>
        </p:nvPicPr>
        <p:blipFill>
          <a:blip r:embed="rId2"/>
          <a:srcRect r="20689"/>
          <a:stretch/>
        </p:blipFill>
        <p:spPr>
          <a:xfrm>
            <a:off x="3928904" y="10"/>
            <a:ext cx="8263095" cy="6857990"/>
          </a:xfrm>
          <a:prstGeom prst="rect">
            <a:avLst/>
          </a:prstGeom>
        </p:spPr>
      </p:pic>
      <p:sp>
        <p:nvSpPr>
          <p:cNvPr id="13" name="Rectangle 12">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1">
            <a:extLst>
              <a:ext uri="{FF2B5EF4-FFF2-40B4-BE49-F238E27FC236}">
                <a16:creationId xmlns:a16="http://schemas.microsoft.com/office/drawing/2014/main" id="{9B3F75E2-0C6E-59DE-6464-D7CFD4CF3DEB}"/>
              </a:ext>
            </a:extLst>
          </p:cNvPr>
          <p:cNvSpPr>
            <a:spLocks noGrp="1" noChangeArrowheads="1"/>
          </p:cNvSpPr>
          <p:nvPr>
            <p:ph type="title"/>
          </p:nvPr>
        </p:nvSpPr>
        <p:spPr bwMode="auto">
          <a:xfrm>
            <a:off x="952228" y="743447"/>
            <a:ext cx="3973385" cy="369202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b" anchorCtr="0" compatLnSpc="1">
            <a:prstTxWarp prst="textNoShape">
              <a:avLst/>
            </a:prstTxWarp>
            <a:normAutofit/>
          </a:bodyPr>
          <a:lstStyle/>
          <a:p>
            <a:pPr marL="0" marR="0" lvl="0" indent="0" fontAlgn="base">
              <a:spcAft>
                <a:spcPct val="0"/>
              </a:spcAft>
              <a:buClrTx/>
              <a:buSzTx/>
              <a:tabLst/>
            </a:pPr>
            <a:r>
              <a:rPr kumimoji="0" lang="en-US" altLang="en-US" sz="1300" b="0" i="0" u="none" strike="noStrike" cap="none" normalizeH="0" baseline="0">
                <a:ln>
                  <a:noFill/>
                </a:ln>
                <a:effectLst/>
              </a:rPr>
              <a:t>Here's a brief summary of your Teacher class:</a:t>
            </a:r>
          </a:p>
          <a:p>
            <a:pPr marL="0" marR="0" lvl="0" indent="0" fontAlgn="base">
              <a:spcAft>
                <a:spcPct val="0"/>
              </a:spcAft>
              <a:buClrTx/>
              <a:buSzTx/>
              <a:tabLst/>
            </a:pPr>
            <a:r>
              <a:rPr kumimoji="0" lang="en-US" altLang="en-US" sz="1300" b="1" i="0" u="none" strike="noStrike" cap="none" normalizeH="0" baseline="0">
                <a:ln>
                  <a:noFill/>
                </a:ln>
                <a:effectLst/>
              </a:rPr>
              <a:t>Purpose</a:t>
            </a:r>
            <a:r>
              <a:rPr kumimoji="0" lang="en-US" altLang="en-US" sz="1300" b="0" i="0" u="none" strike="noStrike" cap="none" normalizeH="0" baseline="0">
                <a:ln>
                  <a:noFill/>
                </a:ln>
                <a:effectLst/>
              </a:rPr>
              <a:t>: The class implements the User interface, specifically for teacher registration.</a:t>
            </a:r>
          </a:p>
          <a:p>
            <a:pPr marL="0" marR="0" lvl="0" indent="0" fontAlgn="base">
              <a:spcAft>
                <a:spcPct val="0"/>
              </a:spcAft>
              <a:buClrTx/>
              <a:buSzTx/>
              <a:tabLst/>
            </a:pPr>
            <a:r>
              <a:rPr kumimoji="0" lang="en-US" altLang="en-US" sz="1300" b="1" i="0" u="none" strike="noStrike" cap="none" normalizeH="0" baseline="0">
                <a:ln>
                  <a:noFill/>
                </a:ln>
                <a:effectLst/>
              </a:rPr>
              <a:t>Database Operations</a:t>
            </a:r>
            <a:r>
              <a:rPr kumimoji="0" lang="en-US" altLang="en-US" sz="1300" b="0" i="0" u="none" strike="noStrike" cap="none" normalizeH="0" baseline="0">
                <a:ln>
                  <a:noFill/>
                </a:ln>
                <a:effectLst/>
              </a:rPr>
              <a:t>:</a:t>
            </a:r>
          </a:p>
          <a:p>
            <a:pPr marL="457200" marR="0" lvl="1" indent="0" algn="l" rtl="0" fontAlgn="base">
              <a:lnSpc>
                <a:spcPct val="90000"/>
              </a:lnSpc>
              <a:spcBef>
                <a:spcPct val="0"/>
              </a:spcBef>
              <a:spcAft>
                <a:spcPct val="0"/>
              </a:spcAft>
              <a:buClrTx/>
              <a:buSzTx/>
              <a:tabLst/>
            </a:pPr>
            <a:r>
              <a:rPr kumimoji="0" lang="en-US" altLang="en-US" sz="1300" b="0" i="0" u="none" strike="noStrike" kern="1200" cap="none" normalizeH="0" baseline="0">
                <a:ln>
                  <a:noFill/>
                </a:ln>
                <a:solidFill>
                  <a:schemeClr val="tx1"/>
                </a:solidFill>
                <a:effectLst/>
                <a:latin typeface="+mj-lt"/>
                <a:ea typeface="+mj-ea"/>
                <a:cs typeface="+mj-cs"/>
              </a:rPr>
              <a:t>Checks if the teacher's ID is already used in the teachers table. If it is, an error message is displayed.</a:t>
            </a:r>
          </a:p>
          <a:p>
            <a:pPr marL="457200" marR="0" lvl="1" indent="0" algn="l" rtl="0" fontAlgn="base">
              <a:lnSpc>
                <a:spcPct val="90000"/>
              </a:lnSpc>
              <a:spcBef>
                <a:spcPct val="0"/>
              </a:spcBef>
              <a:spcAft>
                <a:spcPct val="0"/>
              </a:spcAft>
              <a:buClrTx/>
              <a:buSzTx/>
              <a:tabLst/>
            </a:pPr>
            <a:r>
              <a:rPr kumimoji="0" lang="en-US" altLang="en-US" sz="1300" b="0" i="0" u="none" strike="noStrike" kern="1200" cap="none" normalizeH="0" baseline="0">
                <a:ln>
                  <a:noFill/>
                </a:ln>
                <a:solidFill>
                  <a:schemeClr val="tx1"/>
                </a:solidFill>
                <a:effectLst/>
                <a:latin typeface="+mj-lt"/>
                <a:ea typeface="+mj-ea"/>
                <a:cs typeface="+mj-cs"/>
              </a:rPr>
              <a:t>If the ID is available, it inserts the teacher's information (ID, username, password) into the teachers table.</a:t>
            </a:r>
          </a:p>
          <a:p>
            <a:pPr marL="0" marR="0" lvl="0" indent="0" fontAlgn="base">
              <a:spcAft>
                <a:spcPct val="0"/>
              </a:spcAft>
              <a:buClrTx/>
              <a:buSzTx/>
              <a:tabLst/>
            </a:pPr>
            <a:r>
              <a:rPr kumimoji="0" lang="en-US" altLang="en-US" sz="1300" b="1" i="0" u="none" strike="noStrike" cap="none" normalizeH="0" baseline="0">
                <a:ln>
                  <a:noFill/>
                </a:ln>
                <a:effectLst/>
              </a:rPr>
              <a:t>Error Handling</a:t>
            </a:r>
            <a:r>
              <a:rPr kumimoji="0" lang="en-US" altLang="en-US" sz="1300" b="0" i="0" u="none" strike="noStrike" cap="none" normalizeH="0" baseline="0">
                <a:ln>
                  <a:noFill/>
                </a:ln>
                <a:effectLst/>
              </a:rPr>
              <a:t>: If a database error occurs, it prints the stack trace and shows an error message to the user.</a:t>
            </a:r>
          </a:p>
          <a:p>
            <a:pPr marL="0" marR="0" lvl="0" indent="0" fontAlgn="base">
              <a:spcAft>
                <a:spcPct val="0"/>
              </a:spcAft>
              <a:buClrTx/>
              <a:buSzTx/>
              <a:tabLst/>
            </a:pPr>
            <a:r>
              <a:rPr kumimoji="0" lang="en-US" altLang="en-US" sz="1300" b="0" i="0" u="none" strike="noStrike" cap="none" normalizeH="0" baseline="0">
                <a:ln>
                  <a:noFill/>
                </a:ln>
                <a:effectLst/>
              </a:rPr>
              <a:t>This implementation ensures that each teacher has a unique ID and prevents duplicate entries in the database.</a:t>
            </a:r>
          </a:p>
        </p:txBody>
      </p:sp>
    </p:spTree>
    <p:extLst>
      <p:ext uri="{BB962C8B-B14F-4D97-AF65-F5344CB8AC3E}">
        <p14:creationId xmlns:p14="http://schemas.microsoft.com/office/powerpoint/2010/main" val="22188250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180DE06-7362-4888-AADA-7AADD57AC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
            <a:extLst>
              <a:ext uri="{FF2B5EF4-FFF2-40B4-BE49-F238E27FC236}">
                <a16:creationId xmlns:a16="http://schemas.microsoft.com/office/drawing/2014/main" id="{167276DC-614E-8F3F-9288-D22B81E48958}"/>
              </a:ext>
            </a:extLst>
          </p:cNvPr>
          <p:cNvSpPr>
            <a:spLocks noGrp="1" noChangeArrowheads="1"/>
          </p:cNvSpPr>
          <p:nvPr>
            <p:ph type="title"/>
          </p:nvPr>
        </p:nvSpPr>
        <p:spPr bwMode="auto">
          <a:xfrm>
            <a:off x="7331384" y="679730"/>
            <a:ext cx="4171994" cy="506230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b" anchorCtr="0" compatLnSpc="1">
            <a:prstTxWarp prst="textNoShape">
              <a:avLst/>
            </a:prstTxWarp>
            <a:normAutofit fontScale="90000"/>
          </a:bodyPr>
          <a:lstStyle/>
          <a:p>
            <a:pPr marL="0" marR="0" lvl="0" indent="0" fontAlgn="base">
              <a:spcAft>
                <a:spcPct val="0"/>
              </a:spcAft>
              <a:buClrTx/>
              <a:buSzTx/>
              <a:tabLst/>
            </a:pPr>
            <a:endParaRPr kumimoji="0" lang="en-US" altLang="en-US" sz="1500" b="0" i="0" u="none" strike="noStrike" kern="1200" cap="none" normalizeH="0" baseline="0" dirty="0">
              <a:ln>
                <a:noFill/>
              </a:ln>
              <a:solidFill>
                <a:schemeClr val="tx1"/>
              </a:solidFill>
              <a:effectLst/>
              <a:latin typeface="+mj-lt"/>
              <a:ea typeface="+mj-ea"/>
              <a:cs typeface="+mj-cs"/>
            </a:endParaRPr>
          </a:p>
          <a:p>
            <a:pPr marL="0" marR="0" lvl="0" indent="0" fontAlgn="base">
              <a:spcAft>
                <a:spcPct val="0"/>
              </a:spcAft>
              <a:buClrTx/>
              <a:buSzTx/>
              <a:tabLst/>
            </a:pPr>
            <a:r>
              <a:rPr kumimoji="0" lang="en-US" altLang="en-US" sz="1500" b="1" i="0" u="none" strike="noStrike" kern="1200" cap="none" normalizeH="0" baseline="0" dirty="0">
                <a:ln>
                  <a:noFill/>
                </a:ln>
                <a:solidFill>
                  <a:schemeClr val="tx1"/>
                </a:solidFill>
                <a:effectLst/>
                <a:latin typeface="+mj-lt"/>
                <a:ea typeface="+mj-ea"/>
                <a:cs typeface="+mj-cs"/>
              </a:rPr>
              <a:t>Singleton Pattern</a:t>
            </a:r>
            <a:r>
              <a:rPr kumimoji="0" lang="en-US" altLang="en-US" sz="1500" b="0" i="0" u="none" strike="noStrike" kern="1200" cap="none" normalizeH="0" baseline="0" dirty="0">
                <a:ln>
                  <a:noFill/>
                </a:ln>
                <a:solidFill>
                  <a:schemeClr val="tx1"/>
                </a:solidFill>
                <a:effectLst/>
                <a:latin typeface="+mj-lt"/>
                <a:ea typeface="+mj-ea"/>
                <a:cs typeface="+mj-cs"/>
              </a:rPr>
              <a:t>: This class uses the Singleton pattern, ensuring only one instance of </a:t>
            </a:r>
            <a:r>
              <a:rPr kumimoji="0" lang="en-US" altLang="en-US" sz="1500" b="0" i="0" u="none" strike="noStrike" kern="1200" cap="none" normalizeH="0" baseline="0" dirty="0" err="1">
                <a:ln>
                  <a:noFill/>
                </a:ln>
                <a:solidFill>
                  <a:schemeClr val="tx1"/>
                </a:solidFill>
                <a:effectLst/>
                <a:latin typeface="+mj-lt"/>
                <a:ea typeface="+mj-ea"/>
                <a:cs typeface="+mj-cs"/>
              </a:rPr>
              <a:t>TeacherExamPage</a:t>
            </a:r>
            <a:r>
              <a:rPr kumimoji="0" lang="en-US" altLang="en-US" sz="1500" b="0" i="0" u="none" strike="noStrike" kern="1200" cap="none" normalizeH="0" baseline="0" dirty="0">
                <a:ln>
                  <a:noFill/>
                </a:ln>
                <a:solidFill>
                  <a:schemeClr val="tx1"/>
                </a:solidFill>
                <a:effectLst/>
                <a:latin typeface="+mj-lt"/>
                <a:ea typeface="+mj-ea"/>
                <a:cs typeface="+mj-cs"/>
              </a:rPr>
              <a:t> exists. The </a:t>
            </a:r>
            <a:r>
              <a:rPr kumimoji="0" lang="en-US" altLang="en-US" sz="1500" b="0" i="0" u="none" strike="noStrike" kern="1200" cap="none" normalizeH="0" baseline="0" dirty="0" err="1">
                <a:ln>
                  <a:noFill/>
                </a:ln>
                <a:solidFill>
                  <a:schemeClr val="tx1"/>
                </a:solidFill>
                <a:effectLst/>
                <a:latin typeface="+mj-lt"/>
                <a:ea typeface="+mj-ea"/>
                <a:cs typeface="+mj-cs"/>
              </a:rPr>
              <a:t>getInstance</a:t>
            </a:r>
            <a:r>
              <a:rPr kumimoji="0" lang="en-US" altLang="en-US" sz="1500" b="0" i="0" u="none" strike="noStrike" kern="1200" cap="none" normalizeH="0" baseline="0" dirty="0">
                <a:ln>
                  <a:noFill/>
                </a:ln>
                <a:solidFill>
                  <a:schemeClr val="tx1"/>
                </a:solidFill>
                <a:effectLst/>
                <a:latin typeface="+mj-lt"/>
                <a:ea typeface="+mj-ea"/>
                <a:cs typeface="+mj-cs"/>
              </a:rPr>
              <a:t>() method provides access to this instance.</a:t>
            </a:r>
          </a:p>
          <a:p>
            <a:pPr marL="0" marR="0" lvl="0" indent="0" fontAlgn="base">
              <a:spcAft>
                <a:spcPct val="0"/>
              </a:spcAft>
              <a:buClrTx/>
              <a:buSzTx/>
              <a:tabLst/>
            </a:pPr>
            <a:r>
              <a:rPr kumimoji="0" lang="en-US" altLang="en-US" sz="1500" b="1" i="0" u="none" strike="noStrike" kern="1200" cap="none" normalizeH="0" baseline="0" dirty="0">
                <a:ln>
                  <a:noFill/>
                </a:ln>
                <a:solidFill>
                  <a:schemeClr val="tx1"/>
                </a:solidFill>
                <a:effectLst/>
                <a:latin typeface="+mj-lt"/>
                <a:ea typeface="+mj-ea"/>
                <a:cs typeface="+mj-cs"/>
              </a:rPr>
              <a:t>State Management</a:t>
            </a:r>
            <a:r>
              <a:rPr kumimoji="0" lang="en-US" altLang="en-US" sz="1500" b="0" i="0" u="none" strike="noStrike" kern="1200" cap="none" normalizeH="0" baseline="0" dirty="0">
                <a:ln>
                  <a:noFill/>
                </a:ln>
                <a:solidFill>
                  <a:schemeClr val="tx1"/>
                </a:solidFill>
                <a:effectLst/>
                <a:latin typeface="+mj-lt"/>
                <a:ea typeface="+mj-ea"/>
                <a:cs typeface="+mj-cs"/>
              </a:rPr>
              <a:t>: The page's state is managed via the </a:t>
            </a:r>
            <a:r>
              <a:rPr kumimoji="0" lang="en-US" altLang="en-US" sz="1500" b="0" i="0" u="none" strike="noStrike" kern="1200" cap="none" normalizeH="0" baseline="0" dirty="0" err="1">
                <a:ln>
                  <a:noFill/>
                </a:ln>
                <a:solidFill>
                  <a:schemeClr val="tx1"/>
                </a:solidFill>
                <a:effectLst/>
                <a:latin typeface="+mj-lt"/>
                <a:ea typeface="+mj-ea"/>
                <a:cs typeface="+mj-cs"/>
              </a:rPr>
              <a:t>ExamPageState</a:t>
            </a:r>
            <a:r>
              <a:rPr kumimoji="0" lang="en-US" altLang="en-US" sz="1500" b="0" i="0" u="none" strike="noStrike" kern="1200" cap="none" normalizeH="0" baseline="0" dirty="0">
                <a:ln>
                  <a:noFill/>
                </a:ln>
                <a:solidFill>
                  <a:schemeClr val="tx1"/>
                </a:solidFill>
                <a:effectLst/>
                <a:latin typeface="+mj-lt"/>
                <a:ea typeface="+mj-ea"/>
                <a:cs typeface="+mj-cs"/>
              </a:rPr>
              <a:t> interface, with two possible states:</a:t>
            </a:r>
          </a:p>
          <a:p>
            <a:pPr marL="457200" marR="0" lvl="1" indent="0" algn="l" rtl="0" fontAlgn="base">
              <a:lnSpc>
                <a:spcPct val="90000"/>
              </a:lnSpc>
              <a:spcBef>
                <a:spcPct val="0"/>
              </a:spcBef>
              <a:spcAft>
                <a:spcPct val="0"/>
              </a:spcAft>
              <a:buClrTx/>
              <a:buSzTx/>
              <a:tabLst/>
            </a:pPr>
            <a:r>
              <a:rPr kumimoji="0" lang="en-US" altLang="en-US" sz="1500" b="0" i="0" u="none" strike="noStrike" kern="1200" cap="none" normalizeH="0" baseline="0" dirty="0" err="1">
                <a:ln>
                  <a:noFill/>
                </a:ln>
                <a:solidFill>
                  <a:schemeClr val="tx1"/>
                </a:solidFill>
                <a:effectLst/>
                <a:latin typeface="+mj-lt"/>
                <a:ea typeface="+mj-ea"/>
                <a:cs typeface="+mj-cs"/>
              </a:rPr>
              <a:t>ViewQuestionsState</a:t>
            </a:r>
            <a:r>
              <a:rPr kumimoji="0" lang="en-US" altLang="en-US" sz="1500" b="0" i="0" u="none" strike="noStrike" kern="1200" cap="none" normalizeH="0" baseline="0" dirty="0">
                <a:ln>
                  <a:noFill/>
                </a:ln>
                <a:solidFill>
                  <a:schemeClr val="tx1"/>
                </a:solidFill>
                <a:effectLst/>
                <a:latin typeface="+mj-lt"/>
                <a:ea typeface="+mj-ea"/>
                <a:cs typeface="+mj-cs"/>
              </a:rPr>
              <a:t>: Displays the questions.</a:t>
            </a:r>
          </a:p>
          <a:p>
            <a:pPr marL="457200" marR="0" lvl="1" indent="0" algn="l" rtl="0" fontAlgn="base">
              <a:lnSpc>
                <a:spcPct val="90000"/>
              </a:lnSpc>
              <a:spcBef>
                <a:spcPct val="0"/>
              </a:spcBef>
              <a:spcAft>
                <a:spcPct val="0"/>
              </a:spcAft>
              <a:buClrTx/>
              <a:buSzTx/>
              <a:tabLst/>
            </a:pPr>
            <a:r>
              <a:rPr kumimoji="0" lang="en-US" altLang="en-US" sz="1500" b="0" i="0" u="none" strike="noStrike" kern="1200" cap="none" normalizeH="0" baseline="0" dirty="0" err="1">
                <a:ln>
                  <a:noFill/>
                </a:ln>
                <a:solidFill>
                  <a:schemeClr val="tx1"/>
                </a:solidFill>
                <a:effectLst/>
                <a:latin typeface="+mj-lt"/>
                <a:ea typeface="+mj-ea"/>
                <a:cs typeface="+mj-cs"/>
              </a:rPr>
              <a:t>AddExamState</a:t>
            </a:r>
            <a:r>
              <a:rPr kumimoji="0" lang="en-US" altLang="en-US" sz="1500" b="0" i="0" u="none" strike="noStrike" kern="1200" cap="none" normalizeH="0" baseline="0" dirty="0">
                <a:ln>
                  <a:noFill/>
                </a:ln>
                <a:solidFill>
                  <a:schemeClr val="tx1"/>
                </a:solidFill>
                <a:effectLst/>
                <a:latin typeface="+mj-lt"/>
                <a:ea typeface="+mj-ea"/>
                <a:cs typeface="+mj-cs"/>
              </a:rPr>
              <a:t>: Allows the addition of new exams.</a:t>
            </a:r>
          </a:p>
          <a:p>
            <a:pPr marL="457200" marR="0" lvl="1" indent="0" algn="l" rtl="0" fontAlgn="base">
              <a:lnSpc>
                <a:spcPct val="90000"/>
              </a:lnSpc>
              <a:spcBef>
                <a:spcPct val="0"/>
              </a:spcBef>
              <a:spcAft>
                <a:spcPct val="0"/>
              </a:spcAft>
              <a:buClrTx/>
              <a:buSzTx/>
              <a:tabLst/>
            </a:pPr>
            <a:r>
              <a:rPr kumimoji="0" lang="en-US" altLang="en-US" sz="1500" b="0" i="0" u="none" strike="noStrike" kern="1200" cap="none" normalizeH="0" baseline="0" dirty="0">
                <a:ln>
                  <a:noFill/>
                </a:ln>
                <a:solidFill>
                  <a:schemeClr val="tx1"/>
                </a:solidFill>
                <a:effectLst/>
                <a:latin typeface="+mj-lt"/>
                <a:ea typeface="+mj-ea"/>
                <a:cs typeface="+mj-cs"/>
              </a:rPr>
              <a:t>The current state can be changed using the </a:t>
            </a:r>
            <a:r>
              <a:rPr kumimoji="0" lang="en-US" altLang="en-US" sz="1500" b="0" i="0" u="none" strike="noStrike" kern="1200" cap="none" normalizeH="0" baseline="0" dirty="0" err="1">
                <a:ln>
                  <a:noFill/>
                </a:ln>
                <a:solidFill>
                  <a:schemeClr val="tx1"/>
                </a:solidFill>
                <a:effectLst/>
                <a:latin typeface="+mj-lt"/>
                <a:ea typeface="+mj-ea"/>
                <a:cs typeface="+mj-cs"/>
              </a:rPr>
              <a:t>setState</a:t>
            </a:r>
            <a:r>
              <a:rPr kumimoji="0" lang="en-US" altLang="en-US" sz="1500" b="0" i="0" u="none" strike="noStrike" kern="1200" cap="none" normalizeH="0" baseline="0" dirty="0">
                <a:ln>
                  <a:noFill/>
                </a:ln>
                <a:solidFill>
                  <a:schemeClr val="tx1"/>
                </a:solidFill>
                <a:effectLst/>
                <a:latin typeface="+mj-lt"/>
                <a:ea typeface="+mj-ea"/>
                <a:cs typeface="+mj-cs"/>
              </a:rPr>
              <a:t>() method.</a:t>
            </a:r>
          </a:p>
          <a:p>
            <a:pPr marL="0" marR="0" lvl="0" indent="0" fontAlgn="base">
              <a:spcAft>
                <a:spcPct val="0"/>
              </a:spcAft>
              <a:buClrTx/>
              <a:buSzTx/>
              <a:tabLst/>
            </a:pPr>
            <a:r>
              <a:rPr kumimoji="0" lang="en-US" altLang="en-US" sz="1500" b="1" i="0" u="none" strike="noStrike" kern="1200" cap="none" normalizeH="0" baseline="0" dirty="0">
                <a:ln>
                  <a:noFill/>
                </a:ln>
                <a:solidFill>
                  <a:schemeClr val="tx1"/>
                </a:solidFill>
                <a:effectLst/>
                <a:latin typeface="+mj-lt"/>
                <a:ea typeface="+mj-ea"/>
                <a:cs typeface="+mj-cs"/>
              </a:rPr>
              <a:t>UI Elements</a:t>
            </a:r>
            <a:r>
              <a:rPr kumimoji="0" lang="en-US" altLang="en-US" sz="1500" b="0" i="0" u="none" strike="noStrike" kern="1200" cap="none" normalizeH="0" baseline="0" dirty="0">
                <a:ln>
                  <a:noFill/>
                </a:ln>
                <a:solidFill>
                  <a:schemeClr val="tx1"/>
                </a:solidFill>
                <a:effectLst/>
                <a:latin typeface="+mj-lt"/>
                <a:ea typeface="+mj-ea"/>
                <a:cs typeface="+mj-cs"/>
              </a:rPr>
              <a:t>: The </a:t>
            </a:r>
            <a:r>
              <a:rPr kumimoji="0" lang="en-US" altLang="en-US" sz="1500" b="0" i="0" u="none" strike="noStrike" kern="1200" cap="none" normalizeH="0" baseline="0" dirty="0" err="1">
                <a:ln>
                  <a:noFill/>
                </a:ln>
                <a:solidFill>
                  <a:schemeClr val="tx1"/>
                </a:solidFill>
                <a:effectLst/>
                <a:latin typeface="+mj-lt"/>
                <a:ea typeface="+mj-ea"/>
                <a:cs typeface="+mj-cs"/>
              </a:rPr>
              <a:t>TeacherExamPage</a:t>
            </a:r>
            <a:r>
              <a:rPr kumimoji="0" lang="en-US" altLang="en-US" sz="1500" b="0" i="0" u="none" strike="noStrike" kern="1200" cap="none" normalizeH="0" baseline="0" dirty="0">
                <a:ln>
                  <a:noFill/>
                </a:ln>
                <a:solidFill>
                  <a:schemeClr val="tx1"/>
                </a:solidFill>
                <a:effectLst/>
                <a:latin typeface="+mj-lt"/>
                <a:ea typeface="+mj-ea"/>
                <a:cs typeface="+mj-cs"/>
              </a:rPr>
              <a:t> displays a simple UI with two buttons:</a:t>
            </a:r>
          </a:p>
          <a:p>
            <a:pPr marL="457200" marR="0" lvl="1" indent="0" algn="l" rtl="0" fontAlgn="base">
              <a:lnSpc>
                <a:spcPct val="90000"/>
              </a:lnSpc>
              <a:spcBef>
                <a:spcPct val="0"/>
              </a:spcBef>
              <a:spcAft>
                <a:spcPct val="0"/>
              </a:spcAft>
              <a:buClrTx/>
              <a:buSzTx/>
              <a:tabLst/>
            </a:pPr>
            <a:r>
              <a:rPr kumimoji="0" lang="en-US" altLang="en-US" sz="1500" b="0" i="0" u="none" strike="noStrike" kern="1200" cap="none" normalizeH="0" baseline="0" dirty="0">
                <a:ln>
                  <a:noFill/>
                </a:ln>
                <a:solidFill>
                  <a:schemeClr val="tx1"/>
                </a:solidFill>
                <a:effectLst/>
                <a:latin typeface="+mj-lt"/>
                <a:ea typeface="+mj-ea"/>
                <a:cs typeface="+mj-cs"/>
              </a:rPr>
              <a:t>"View Questions": Displays the questions.</a:t>
            </a:r>
          </a:p>
          <a:p>
            <a:pPr marL="457200" marR="0" lvl="1" indent="0" algn="l" rtl="0" fontAlgn="base">
              <a:lnSpc>
                <a:spcPct val="90000"/>
              </a:lnSpc>
              <a:spcBef>
                <a:spcPct val="0"/>
              </a:spcBef>
              <a:spcAft>
                <a:spcPct val="0"/>
              </a:spcAft>
              <a:buClrTx/>
              <a:buSzTx/>
              <a:tabLst/>
            </a:pPr>
            <a:r>
              <a:rPr kumimoji="0" lang="en-US" altLang="en-US" sz="1500" b="0" i="0" u="none" strike="noStrike" kern="1200" cap="none" normalizeH="0" baseline="0" dirty="0">
                <a:ln>
                  <a:noFill/>
                </a:ln>
                <a:solidFill>
                  <a:schemeClr val="tx1"/>
                </a:solidFill>
                <a:effectLst/>
                <a:latin typeface="+mj-lt"/>
                <a:ea typeface="+mj-ea"/>
                <a:cs typeface="+mj-cs"/>
              </a:rPr>
              <a:t>"Add New Exam": Allows the teacher to add a new exam.</a:t>
            </a:r>
          </a:p>
          <a:p>
            <a:pPr marL="0" marR="0" lvl="0" indent="0" fontAlgn="base">
              <a:spcAft>
                <a:spcPct val="0"/>
              </a:spcAft>
              <a:buClrTx/>
              <a:buSzTx/>
              <a:tabLst/>
            </a:pPr>
            <a:r>
              <a:rPr kumimoji="0" lang="en-US" altLang="en-US" sz="1500" b="1" i="0" u="none" strike="noStrike" kern="1200" cap="none" normalizeH="0" baseline="0" dirty="0">
                <a:ln>
                  <a:noFill/>
                </a:ln>
                <a:solidFill>
                  <a:schemeClr val="tx1"/>
                </a:solidFill>
                <a:effectLst/>
                <a:latin typeface="+mj-lt"/>
                <a:ea typeface="+mj-ea"/>
                <a:cs typeface="+mj-cs"/>
              </a:rPr>
              <a:t>Questions Handling</a:t>
            </a:r>
            <a:r>
              <a:rPr kumimoji="0" lang="en-US" altLang="en-US" sz="1500" b="0" i="0" u="none" strike="noStrike" kern="1200" cap="none" normalizeH="0" baseline="0" dirty="0">
                <a:ln>
                  <a:noFill/>
                </a:ln>
                <a:solidFill>
                  <a:schemeClr val="tx1"/>
                </a:solidFill>
                <a:effectLst/>
                <a:latin typeface="+mj-lt"/>
                <a:ea typeface="+mj-ea"/>
                <a:cs typeface="+mj-cs"/>
              </a:rPr>
              <a:t>: The class has an </a:t>
            </a:r>
            <a:r>
              <a:rPr kumimoji="0" lang="en-US" altLang="en-US" sz="1500" b="0" i="0" u="none" strike="noStrike" kern="1200" cap="none" normalizeH="0" baseline="0" dirty="0" err="1">
                <a:ln>
                  <a:noFill/>
                </a:ln>
                <a:solidFill>
                  <a:schemeClr val="tx1"/>
                </a:solidFill>
                <a:effectLst/>
                <a:latin typeface="+mj-lt"/>
                <a:ea typeface="+mj-ea"/>
                <a:cs typeface="+mj-cs"/>
              </a:rPr>
              <a:t>ArrayList</a:t>
            </a:r>
            <a:r>
              <a:rPr kumimoji="0" lang="en-US" altLang="en-US" sz="1500" b="0" i="0" u="none" strike="noStrike" kern="1200" cap="none" normalizeH="0" baseline="0" dirty="0">
                <a:ln>
                  <a:noFill/>
                </a:ln>
                <a:solidFill>
                  <a:schemeClr val="tx1"/>
                </a:solidFill>
                <a:effectLst/>
                <a:latin typeface="+mj-lt"/>
                <a:ea typeface="+mj-ea"/>
                <a:cs typeface="+mj-cs"/>
              </a:rPr>
              <a:t>&lt;</a:t>
            </a:r>
            <a:r>
              <a:rPr kumimoji="0" lang="en-US" altLang="en-US" sz="1500" b="0" i="0" u="none" strike="noStrike" kern="1200" cap="none" normalizeH="0" baseline="0" dirty="0" err="1">
                <a:ln>
                  <a:noFill/>
                </a:ln>
                <a:solidFill>
                  <a:schemeClr val="tx1"/>
                </a:solidFill>
                <a:effectLst/>
                <a:latin typeface="+mj-lt"/>
                <a:ea typeface="+mj-ea"/>
                <a:cs typeface="+mj-cs"/>
              </a:rPr>
              <a:t>TeacherQuestion</a:t>
            </a:r>
            <a:r>
              <a:rPr kumimoji="0" lang="en-US" altLang="en-US" sz="1500" b="0" i="0" u="none" strike="noStrike" kern="1200" cap="none" normalizeH="0" baseline="0" dirty="0">
                <a:ln>
                  <a:noFill/>
                </a:ln>
                <a:solidFill>
                  <a:schemeClr val="tx1"/>
                </a:solidFill>
                <a:effectLst/>
                <a:latin typeface="+mj-lt"/>
                <a:ea typeface="+mj-ea"/>
                <a:cs typeface="+mj-cs"/>
              </a:rPr>
              <a:t>&gt; to store the teacher's questions. Methods </a:t>
            </a:r>
            <a:r>
              <a:rPr kumimoji="0" lang="en-US" altLang="en-US" sz="1500" b="0" i="0" u="none" strike="noStrike" kern="1200" cap="none" normalizeH="0" baseline="0" dirty="0" err="1">
                <a:ln>
                  <a:noFill/>
                </a:ln>
                <a:solidFill>
                  <a:schemeClr val="tx1"/>
                </a:solidFill>
                <a:effectLst/>
                <a:latin typeface="+mj-lt"/>
                <a:ea typeface="+mj-ea"/>
                <a:cs typeface="+mj-cs"/>
              </a:rPr>
              <a:t>addQuestionToDatabase</a:t>
            </a:r>
            <a:r>
              <a:rPr kumimoji="0" lang="en-US" altLang="en-US" sz="1500" b="0" i="0" u="none" strike="noStrike" kern="1200" cap="none" normalizeH="0" baseline="0" dirty="0">
                <a:ln>
                  <a:noFill/>
                </a:ln>
                <a:solidFill>
                  <a:schemeClr val="tx1"/>
                </a:solidFill>
                <a:effectLst/>
                <a:latin typeface="+mj-lt"/>
                <a:ea typeface="+mj-ea"/>
                <a:cs typeface="+mj-cs"/>
              </a:rPr>
              <a:t>() and </a:t>
            </a:r>
            <a:r>
              <a:rPr kumimoji="0" lang="en-US" altLang="en-US" sz="1500" b="0" i="0" u="none" strike="noStrike" kern="1200" cap="none" normalizeH="0" baseline="0" dirty="0" err="1">
                <a:ln>
                  <a:noFill/>
                </a:ln>
                <a:solidFill>
                  <a:schemeClr val="tx1"/>
                </a:solidFill>
                <a:effectLst/>
                <a:latin typeface="+mj-lt"/>
                <a:ea typeface="+mj-ea"/>
                <a:cs typeface="+mj-cs"/>
              </a:rPr>
              <a:t>formatQuestion</a:t>
            </a:r>
            <a:r>
              <a:rPr kumimoji="0" lang="en-US" altLang="en-US" sz="1500" b="0" i="0" u="none" strike="noStrike" kern="1200" cap="none" normalizeH="0" baseline="0" dirty="0">
                <a:ln>
                  <a:noFill/>
                </a:ln>
                <a:solidFill>
                  <a:schemeClr val="tx1"/>
                </a:solidFill>
                <a:effectLst/>
                <a:latin typeface="+mj-lt"/>
                <a:ea typeface="+mj-ea"/>
                <a:cs typeface="+mj-cs"/>
              </a:rPr>
              <a:t>() are placeholders for future implementations.</a:t>
            </a:r>
          </a:p>
          <a:p>
            <a:pPr marL="0" marR="0" lvl="0" indent="0" fontAlgn="base">
              <a:spcAft>
                <a:spcPct val="0"/>
              </a:spcAft>
              <a:buClrTx/>
              <a:buSzTx/>
              <a:tabLst/>
            </a:pPr>
            <a:r>
              <a:rPr kumimoji="0" lang="en-US" altLang="en-US" sz="1500" b="0" i="0" u="none" strike="noStrike" kern="1200" cap="none" normalizeH="0" baseline="0" dirty="0">
                <a:ln>
                  <a:noFill/>
                </a:ln>
                <a:solidFill>
                  <a:schemeClr val="tx1"/>
                </a:solidFill>
                <a:effectLst/>
                <a:latin typeface="+mj-lt"/>
                <a:ea typeface="+mj-ea"/>
                <a:cs typeface="+mj-cs"/>
              </a:rPr>
              <a:t>This class helps manage teacher exam pages, allowing easy navigation between viewing and adding exams.</a:t>
            </a:r>
          </a:p>
        </p:txBody>
      </p:sp>
      <p:grpSp>
        <p:nvGrpSpPr>
          <p:cNvPr id="15" name="Group 14">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2218698" y="2733627"/>
            <a:ext cx="1340409" cy="5777807"/>
            <a:chOff x="329184" y="2"/>
            <a:chExt cx="524256" cy="5777807"/>
          </a:xfrm>
        </p:grpSpPr>
        <p:cxnSp>
          <p:nvCxnSpPr>
            <p:cNvPr id="16" name="Straight Connector 15">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2"/>
              <a:ext cx="524256" cy="56667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Rectangle 18">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23" y="372533"/>
            <a:ext cx="6116779" cy="606872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 program&#10;&#10;Description automatically generated">
            <a:extLst>
              <a:ext uri="{FF2B5EF4-FFF2-40B4-BE49-F238E27FC236}">
                <a16:creationId xmlns:a16="http://schemas.microsoft.com/office/drawing/2014/main" id="{82649F87-B006-D473-EE08-3E163DA41686}"/>
              </a:ext>
            </a:extLst>
          </p:cNvPr>
          <p:cNvPicPr>
            <a:picLocks noChangeAspect="1"/>
          </p:cNvPicPr>
          <p:nvPr/>
        </p:nvPicPr>
        <p:blipFill>
          <a:blip r:embed="rId2"/>
          <a:stretch>
            <a:fillRect/>
          </a:stretch>
        </p:blipFill>
        <p:spPr>
          <a:xfrm>
            <a:off x="942597" y="1851517"/>
            <a:ext cx="5608830" cy="3154966"/>
          </a:xfrm>
          <a:prstGeom prst="rect">
            <a:avLst/>
          </a:prstGeom>
        </p:spPr>
      </p:pic>
    </p:spTree>
    <p:extLst>
      <p:ext uri="{BB962C8B-B14F-4D97-AF65-F5344CB8AC3E}">
        <p14:creationId xmlns:p14="http://schemas.microsoft.com/office/powerpoint/2010/main" val="33717428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Rectangle 1">
            <a:extLst>
              <a:ext uri="{FF2B5EF4-FFF2-40B4-BE49-F238E27FC236}">
                <a16:creationId xmlns:a16="http://schemas.microsoft.com/office/drawing/2014/main" id="{7B79C44C-11E2-2330-5395-15254D90D18C}"/>
              </a:ext>
            </a:extLst>
          </p:cNvPr>
          <p:cNvSpPr>
            <a:spLocks noGrp="1" noChangeArrowheads="1"/>
          </p:cNvSpPr>
          <p:nvPr>
            <p:ph type="subTitle" idx="1"/>
          </p:nvPr>
        </p:nvSpPr>
        <p:spPr bwMode="auto">
          <a:xfrm>
            <a:off x="870148" y="1145512"/>
            <a:ext cx="5221185" cy="491938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n-US" altLang="en-US" sz="1000" b="1" i="0" u="none" strike="noStrike" cap="none" normalizeH="0" baseline="0" dirty="0">
                <a:ln>
                  <a:noFill/>
                </a:ln>
                <a:effectLst/>
                <a:latin typeface="Arial" panose="020B0604020202020204" pitchFamily="34" charset="0"/>
              </a:rPr>
              <a:t>Builder Pattern Implementation</a:t>
            </a:r>
            <a:r>
              <a:rPr kumimoji="0" lang="en-US" altLang="en-US" sz="1000" b="0" i="0" u="none" strike="noStrike" cap="none" normalizeH="0" baseline="0" dirty="0">
                <a:ln>
                  <a:noFill/>
                </a:ln>
                <a:effectLst/>
                <a:latin typeface="Arial" panose="020B0604020202020204" pitchFamily="34" charset="0"/>
              </a:rPr>
              <a:t>:</a:t>
            </a:r>
          </a:p>
          <a:p>
            <a:pPr marL="0" marR="0" lvl="0" indent="0" defTabSz="914400" rtl="0" eaLnBrk="0" fontAlgn="base" latinLnBrk="0" hangingPunct="0">
              <a:spcBef>
                <a:spcPct val="0"/>
              </a:spcBef>
              <a:spcAft>
                <a:spcPts val="600"/>
              </a:spcAft>
              <a:buClrTx/>
              <a:buSzTx/>
              <a:buFontTx/>
              <a:buChar char="•"/>
              <a:tabLst/>
            </a:pPr>
            <a:r>
              <a:rPr kumimoji="0" lang="en-US" altLang="en-US" sz="1000" b="0" i="0" u="none" strike="noStrike" cap="none" normalizeH="0" baseline="0" dirty="0">
                <a:ln>
                  <a:noFill/>
                </a:ln>
                <a:effectLst/>
                <a:latin typeface="Arial" panose="020B0604020202020204" pitchFamily="34" charset="0"/>
              </a:rPr>
              <a:t>The </a:t>
            </a:r>
            <a:r>
              <a:rPr kumimoji="0" lang="en-US" altLang="en-US" sz="1000" b="1" i="0" u="none" strike="noStrike" cap="none" normalizeH="0" baseline="0" dirty="0" err="1">
                <a:ln>
                  <a:noFill/>
                </a:ln>
                <a:effectLst/>
                <a:latin typeface="Arial" panose="020B0604020202020204" pitchFamily="34" charset="0"/>
              </a:rPr>
              <a:t>AddExamPageBuilder</a:t>
            </a:r>
            <a:r>
              <a:rPr kumimoji="0" lang="en-US" altLang="en-US" sz="1000" b="0" i="0" u="none" strike="noStrike" cap="none" normalizeH="0" baseline="0" dirty="0">
                <a:ln>
                  <a:noFill/>
                </a:ln>
                <a:effectLst/>
                <a:latin typeface="Arial" panose="020B0604020202020204" pitchFamily="34" charset="0"/>
              </a:rPr>
              <a:t> inner class allows for the step-by-step creation of an </a:t>
            </a:r>
            <a:r>
              <a:rPr kumimoji="0" lang="en-US" altLang="en-US" sz="1000" b="0" i="0" u="none" strike="noStrike" cap="none" normalizeH="0" baseline="0" dirty="0" err="1">
                <a:ln>
                  <a:noFill/>
                </a:ln>
                <a:effectLst/>
                <a:latin typeface="Arial" panose="020B0604020202020204" pitchFamily="34" charset="0"/>
              </a:rPr>
              <a:t>AddExamPage</a:t>
            </a:r>
            <a:r>
              <a:rPr kumimoji="0" lang="en-US" altLang="en-US" sz="1000" b="0" i="0" u="none" strike="noStrike" cap="none" normalizeH="0" baseline="0" dirty="0">
                <a:ln>
                  <a:noFill/>
                </a:ln>
                <a:effectLst/>
                <a:latin typeface="Arial" panose="020B0604020202020204" pitchFamily="34" charset="0"/>
              </a:rPr>
              <a:t> object.</a:t>
            </a:r>
          </a:p>
          <a:p>
            <a:pPr marL="0" marR="0" lvl="0" indent="0" defTabSz="914400" rtl="0" eaLnBrk="0" fontAlgn="base" latinLnBrk="0" hangingPunct="0">
              <a:spcBef>
                <a:spcPct val="0"/>
              </a:spcBef>
              <a:spcAft>
                <a:spcPts val="600"/>
              </a:spcAft>
              <a:buClrTx/>
              <a:buSzTx/>
              <a:buFontTx/>
              <a:buChar char="•"/>
              <a:tabLst/>
            </a:pPr>
            <a:r>
              <a:rPr kumimoji="0" lang="en-US" altLang="en-US" sz="1000" b="0" i="0" u="none" strike="noStrike" cap="none" normalizeH="0" baseline="0" dirty="0">
                <a:ln>
                  <a:noFill/>
                </a:ln>
                <a:effectLst/>
                <a:latin typeface="Arial" panose="020B0604020202020204" pitchFamily="34" charset="0"/>
              </a:rPr>
              <a:t>It allows setting the number of questions and adding individual questions with options and the correct answer.</a:t>
            </a:r>
          </a:p>
          <a:p>
            <a:pPr marL="0" marR="0" lvl="0" indent="0" defTabSz="914400" rtl="0" eaLnBrk="0" fontAlgn="base" latinLnBrk="0" hangingPunct="0">
              <a:spcBef>
                <a:spcPct val="0"/>
              </a:spcBef>
              <a:spcAft>
                <a:spcPts val="600"/>
              </a:spcAft>
              <a:buClrTx/>
              <a:buSzTx/>
              <a:buFontTx/>
              <a:buChar char="•"/>
              <a:tabLst/>
            </a:pPr>
            <a:r>
              <a:rPr kumimoji="0" lang="en-US" altLang="en-US" sz="1000" b="0" i="0" u="none" strike="noStrike" cap="none" normalizeH="0" baseline="0" dirty="0">
                <a:ln>
                  <a:noFill/>
                </a:ln>
                <a:effectLst/>
                <a:latin typeface="Arial" panose="020B0604020202020204" pitchFamily="34" charset="0"/>
              </a:rPr>
              <a:t>The builder pattern makes it easier to construct complex objects incrementally.</a:t>
            </a:r>
          </a:p>
          <a:p>
            <a:pPr marL="0" marR="0" lvl="0" indent="0" defTabSz="914400" rtl="0" eaLnBrk="0" fontAlgn="base" latinLnBrk="0" hangingPunct="0">
              <a:spcBef>
                <a:spcPct val="0"/>
              </a:spcBef>
              <a:spcAft>
                <a:spcPts val="600"/>
              </a:spcAft>
              <a:buClrTx/>
              <a:buSzTx/>
              <a:buFontTx/>
              <a:buChar char="•"/>
              <a:tabLst/>
            </a:pPr>
            <a:r>
              <a:rPr kumimoji="0" lang="en-US" altLang="en-US" sz="1000" b="1" i="0" u="none" strike="noStrike" cap="none" normalizeH="0" baseline="0" dirty="0">
                <a:ln>
                  <a:noFill/>
                </a:ln>
                <a:effectLst/>
                <a:latin typeface="Arial" panose="020B0604020202020204" pitchFamily="34" charset="0"/>
              </a:rPr>
              <a:t>User Interface for Adding Exams</a:t>
            </a:r>
            <a:r>
              <a:rPr kumimoji="0" lang="en-US" altLang="en-US" sz="1000" b="0" i="0" u="none" strike="noStrike" cap="none" normalizeH="0" baseline="0" dirty="0">
                <a:ln>
                  <a:noFill/>
                </a:ln>
                <a:effectLst/>
                <a:latin typeface="Arial" panose="020B0604020202020204" pitchFamily="34" charset="0"/>
              </a:rPr>
              <a:t>:</a:t>
            </a:r>
          </a:p>
          <a:p>
            <a:pPr marL="0" marR="0" lvl="0" indent="0" defTabSz="914400" rtl="0" eaLnBrk="0" fontAlgn="base" latinLnBrk="0" hangingPunct="0">
              <a:spcBef>
                <a:spcPct val="0"/>
              </a:spcBef>
              <a:spcAft>
                <a:spcPts val="600"/>
              </a:spcAft>
              <a:buClrTx/>
              <a:buSzTx/>
              <a:buFontTx/>
              <a:buChar char="•"/>
              <a:tabLst/>
            </a:pPr>
            <a:r>
              <a:rPr kumimoji="0" lang="en-US" altLang="en-US" sz="1000" b="0" i="0" u="none" strike="noStrike" cap="none" normalizeH="0" baseline="0" dirty="0">
                <a:ln>
                  <a:noFill/>
                </a:ln>
                <a:effectLst/>
                <a:latin typeface="Arial" panose="020B0604020202020204" pitchFamily="34" charset="0"/>
              </a:rPr>
              <a:t>The </a:t>
            </a:r>
            <a:r>
              <a:rPr kumimoji="0" lang="en-US" altLang="en-US" sz="1000" b="0" i="0" u="none" strike="noStrike" cap="none" normalizeH="0" baseline="0" dirty="0">
                <a:ln>
                  <a:noFill/>
                </a:ln>
                <a:effectLst/>
                <a:latin typeface="Arial Unicode MS"/>
              </a:rPr>
              <a:t>display()</a:t>
            </a:r>
            <a:r>
              <a:rPr kumimoji="0" lang="en-US" altLang="en-US" sz="1000" b="0" i="0" u="none" strike="noStrike" cap="none" normalizeH="0" baseline="0" dirty="0">
                <a:ln>
                  <a:noFill/>
                </a:ln>
                <a:effectLst/>
              </a:rPr>
              <a:t> method creates a GUI form where teachers can input the number of questions and details for each question.</a:t>
            </a:r>
            <a:endParaRPr kumimoji="0" lang="en-US" altLang="en-US" sz="10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000" b="0" i="0" u="none" strike="noStrike" cap="none" normalizeH="0" baseline="0" dirty="0">
                <a:ln>
                  <a:noFill/>
                </a:ln>
                <a:effectLst/>
                <a:latin typeface="Arial" panose="020B0604020202020204" pitchFamily="34" charset="0"/>
              </a:rPr>
              <a:t>The form includes fields for question text, four answer options, and the correct answer.</a:t>
            </a:r>
          </a:p>
          <a:p>
            <a:pPr marL="0" marR="0" lvl="0" indent="0" defTabSz="914400" rtl="0" eaLnBrk="0" fontAlgn="base" latinLnBrk="0" hangingPunct="0">
              <a:spcBef>
                <a:spcPct val="0"/>
              </a:spcBef>
              <a:spcAft>
                <a:spcPts val="600"/>
              </a:spcAft>
              <a:buClrTx/>
              <a:buSzTx/>
              <a:buFontTx/>
              <a:buChar char="•"/>
              <a:tabLst/>
            </a:pPr>
            <a:r>
              <a:rPr kumimoji="0" lang="en-US" altLang="en-US" sz="1000" b="0" i="0" u="none" strike="noStrike" cap="none" normalizeH="0" baseline="0" dirty="0">
                <a:ln>
                  <a:noFill/>
                </a:ln>
                <a:effectLst/>
                <a:latin typeface="Arial" panose="020B0604020202020204" pitchFamily="34" charset="0"/>
              </a:rPr>
              <a:t>There is a button to add questions one by one until the specified number of questions is reached.</a:t>
            </a:r>
          </a:p>
          <a:p>
            <a:pPr marL="0" marR="0" lvl="0" indent="0" defTabSz="914400" rtl="0" eaLnBrk="0" fontAlgn="base" latinLnBrk="0" hangingPunct="0">
              <a:spcBef>
                <a:spcPct val="0"/>
              </a:spcBef>
              <a:spcAft>
                <a:spcPts val="600"/>
              </a:spcAft>
              <a:buClrTx/>
              <a:buSzTx/>
              <a:buFontTx/>
              <a:buChar char="•"/>
              <a:tabLst/>
            </a:pPr>
            <a:r>
              <a:rPr kumimoji="0" lang="en-US" altLang="en-US" sz="1000" b="1" i="0" u="none" strike="noStrike" cap="none" normalizeH="0" baseline="0" dirty="0">
                <a:ln>
                  <a:noFill/>
                </a:ln>
                <a:effectLst/>
                <a:latin typeface="Arial" panose="020B0604020202020204" pitchFamily="34" charset="0"/>
              </a:rPr>
              <a:t>Validation and Error Handling</a:t>
            </a:r>
            <a:r>
              <a:rPr kumimoji="0" lang="en-US" altLang="en-US" sz="1000" b="0" i="0" u="none" strike="noStrike" cap="none" normalizeH="0" baseline="0" dirty="0">
                <a:ln>
                  <a:noFill/>
                </a:ln>
                <a:effectLst/>
                <a:latin typeface="Arial" panose="020B0604020202020204" pitchFamily="34" charset="0"/>
              </a:rPr>
              <a:t>:</a:t>
            </a:r>
          </a:p>
          <a:p>
            <a:pPr marL="0" marR="0" lvl="0" indent="0" defTabSz="914400" rtl="0" eaLnBrk="0" fontAlgn="base" latinLnBrk="0" hangingPunct="0">
              <a:spcBef>
                <a:spcPct val="0"/>
              </a:spcBef>
              <a:spcAft>
                <a:spcPts val="600"/>
              </a:spcAft>
              <a:buClrTx/>
              <a:buSzTx/>
              <a:buFontTx/>
              <a:buChar char="•"/>
              <a:tabLst/>
            </a:pPr>
            <a:r>
              <a:rPr kumimoji="0" lang="en-US" altLang="en-US" sz="1000" b="0" i="0" u="none" strike="noStrike" cap="none" normalizeH="0" baseline="0" dirty="0">
                <a:ln>
                  <a:noFill/>
                </a:ln>
                <a:effectLst/>
                <a:latin typeface="Arial" panose="020B0604020202020204" pitchFamily="34" charset="0"/>
              </a:rPr>
              <a:t>The system ensures that the user provides a valid number of questions.</a:t>
            </a:r>
          </a:p>
          <a:p>
            <a:pPr marL="0" marR="0" lvl="0" indent="0" defTabSz="914400" rtl="0" eaLnBrk="0" fontAlgn="base" latinLnBrk="0" hangingPunct="0">
              <a:spcBef>
                <a:spcPct val="0"/>
              </a:spcBef>
              <a:spcAft>
                <a:spcPts val="600"/>
              </a:spcAft>
              <a:buClrTx/>
              <a:buSzTx/>
              <a:buFontTx/>
              <a:buChar char="•"/>
              <a:tabLst/>
            </a:pPr>
            <a:r>
              <a:rPr kumimoji="0" lang="en-US" altLang="en-US" sz="1000" b="0" i="0" u="none" strike="noStrike" cap="none" normalizeH="0" baseline="0" dirty="0">
                <a:ln>
                  <a:noFill/>
                </a:ln>
                <a:effectLst/>
                <a:latin typeface="Arial" panose="020B0604020202020204" pitchFamily="34" charset="0"/>
              </a:rPr>
              <a:t>It checks that each question, options, and correct answer are entered before adding it.</a:t>
            </a:r>
          </a:p>
          <a:p>
            <a:pPr marL="0" marR="0" lvl="0" indent="0" defTabSz="914400" rtl="0" eaLnBrk="0" fontAlgn="base" latinLnBrk="0" hangingPunct="0">
              <a:spcBef>
                <a:spcPct val="0"/>
              </a:spcBef>
              <a:spcAft>
                <a:spcPts val="600"/>
              </a:spcAft>
              <a:buClrTx/>
              <a:buSzTx/>
              <a:buFontTx/>
              <a:buChar char="•"/>
              <a:tabLst/>
            </a:pPr>
            <a:r>
              <a:rPr kumimoji="0" lang="en-US" altLang="en-US" sz="1000" b="0" i="0" u="none" strike="noStrike" cap="none" normalizeH="0" baseline="0" dirty="0">
                <a:ln>
                  <a:noFill/>
                </a:ln>
                <a:effectLst/>
                <a:latin typeface="Arial" panose="020B0604020202020204" pitchFamily="34" charset="0"/>
              </a:rPr>
              <a:t>If an error occurs (like invalid input), it shows a popup message to the user.</a:t>
            </a:r>
          </a:p>
          <a:p>
            <a:pPr marL="0" marR="0" lvl="0" indent="0" defTabSz="914400" rtl="0" eaLnBrk="0" fontAlgn="base" latinLnBrk="0" hangingPunct="0">
              <a:spcBef>
                <a:spcPct val="0"/>
              </a:spcBef>
              <a:spcAft>
                <a:spcPts val="600"/>
              </a:spcAft>
              <a:buClrTx/>
              <a:buSzTx/>
              <a:buFontTx/>
              <a:buChar char="•"/>
              <a:tabLst/>
            </a:pPr>
            <a:r>
              <a:rPr kumimoji="0" lang="en-US" altLang="en-US" sz="1000" b="1" i="0" u="none" strike="noStrike" cap="none" normalizeH="0" baseline="0" dirty="0">
                <a:ln>
                  <a:noFill/>
                </a:ln>
                <a:effectLst/>
                <a:latin typeface="Arial" panose="020B0604020202020204" pitchFamily="34" charset="0"/>
              </a:rPr>
              <a:t>Question Tracking</a:t>
            </a:r>
            <a:r>
              <a:rPr kumimoji="0" lang="en-US" altLang="en-US" sz="1000" b="0" i="0" u="none" strike="noStrike" cap="none" normalizeH="0" baseline="0" dirty="0">
                <a:ln>
                  <a:noFill/>
                </a:ln>
                <a:effectLst/>
                <a:latin typeface="Arial" panose="020B0604020202020204" pitchFamily="34" charset="0"/>
              </a:rPr>
              <a:t>:</a:t>
            </a:r>
          </a:p>
          <a:p>
            <a:pPr marL="0" marR="0" lvl="0" indent="0" defTabSz="914400" rtl="0" eaLnBrk="0" fontAlgn="base" latinLnBrk="0" hangingPunct="0">
              <a:spcBef>
                <a:spcPct val="0"/>
              </a:spcBef>
              <a:spcAft>
                <a:spcPts val="600"/>
              </a:spcAft>
              <a:buClrTx/>
              <a:buSzTx/>
              <a:buFontTx/>
              <a:buChar char="•"/>
              <a:tabLst/>
            </a:pPr>
            <a:r>
              <a:rPr kumimoji="0" lang="en-US" altLang="en-US" sz="1000" b="0" i="0" u="none" strike="noStrike" cap="none" normalizeH="0" baseline="0" dirty="0">
                <a:ln>
                  <a:noFill/>
                </a:ln>
                <a:effectLst/>
                <a:latin typeface="Arial" panose="020B0604020202020204" pitchFamily="34" charset="0"/>
              </a:rPr>
              <a:t>The current question number is tracked so the user knows how many questions are left to input.</a:t>
            </a:r>
          </a:p>
          <a:p>
            <a:pPr marL="0" marR="0" lvl="0" indent="0" defTabSz="914400" rtl="0" eaLnBrk="0" fontAlgn="base" latinLnBrk="0" hangingPunct="0">
              <a:spcBef>
                <a:spcPct val="0"/>
              </a:spcBef>
              <a:spcAft>
                <a:spcPts val="600"/>
              </a:spcAft>
              <a:buClrTx/>
              <a:buSzTx/>
              <a:buFontTx/>
              <a:buChar char="•"/>
              <a:tabLst/>
            </a:pPr>
            <a:r>
              <a:rPr kumimoji="0" lang="en-US" altLang="en-US" sz="1000" b="0" i="0" u="none" strike="noStrike" cap="none" normalizeH="0" baseline="0" dirty="0">
                <a:ln>
                  <a:noFill/>
                </a:ln>
                <a:effectLst/>
                <a:latin typeface="Arial" panose="020B0604020202020204" pitchFamily="34" charset="0"/>
              </a:rPr>
              <a:t>After all questions are added, the user is prompted to confirm if they want to close the window.</a:t>
            </a:r>
          </a:p>
          <a:p>
            <a:pPr marL="0" marR="0" lvl="0" indent="0" defTabSz="914400" rtl="0" eaLnBrk="0" fontAlgn="base" latinLnBrk="0" hangingPunct="0">
              <a:spcBef>
                <a:spcPct val="0"/>
              </a:spcBef>
              <a:spcAft>
                <a:spcPts val="600"/>
              </a:spcAft>
              <a:buClrTx/>
              <a:buSzTx/>
              <a:buFontTx/>
              <a:buChar char="•"/>
              <a:tabLst/>
            </a:pPr>
            <a:r>
              <a:rPr kumimoji="0" lang="en-US" altLang="en-US" sz="1000" b="1" i="0" u="none" strike="noStrike" cap="none" normalizeH="0" baseline="0" dirty="0">
                <a:ln>
                  <a:noFill/>
                </a:ln>
                <a:effectLst/>
                <a:latin typeface="Arial" panose="020B0604020202020204" pitchFamily="34" charset="0"/>
              </a:rPr>
              <a:t>Data Storage</a:t>
            </a:r>
            <a:r>
              <a:rPr kumimoji="0" lang="en-US" altLang="en-US" sz="1000" b="0" i="0" u="none" strike="noStrike" cap="none" normalizeH="0" baseline="0" dirty="0">
                <a:ln>
                  <a:noFill/>
                </a:ln>
                <a:effectLst/>
                <a:latin typeface="Arial" panose="020B0604020202020204" pitchFamily="34" charset="0"/>
              </a:rPr>
              <a:t>:</a:t>
            </a:r>
          </a:p>
          <a:p>
            <a:pPr marL="0" marR="0" lvl="0" indent="0" defTabSz="914400" rtl="0" eaLnBrk="0" fontAlgn="base" latinLnBrk="0" hangingPunct="0">
              <a:spcBef>
                <a:spcPct val="0"/>
              </a:spcBef>
              <a:spcAft>
                <a:spcPts val="600"/>
              </a:spcAft>
              <a:buClrTx/>
              <a:buSzTx/>
              <a:buFontTx/>
              <a:buChar char="•"/>
              <a:tabLst/>
            </a:pPr>
            <a:r>
              <a:rPr kumimoji="0" lang="en-US" altLang="en-US" sz="1000" b="0" i="0" u="none" strike="noStrike" cap="none" normalizeH="0" baseline="0" dirty="0">
                <a:ln>
                  <a:noFill/>
                </a:ln>
                <a:effectLst/>
                <a:latin typeface="Arial" panose="020B0604020202020204" pitchFamily="34" charset="0"/>
              </a:rPr>
              <a:t>All questions entered by the user are stored in an </a:t>
            </a:r>
            <a:r>
              <a:rPr kumimoji="0" lang="en-US" altLang="en-US" sz="1000" b="1" i="0" u="none" strike="noStrike" cap="none" normalizeH="0" baseline="0" dirty="0" err="1">
                <a:ln>
                  <a:noFill/>
                </a:ln>
                <a:effectLst/>
                <a:latin typeface="Arial" panose="020B0604020202020204" pitchFamily="34" charset="0"/>
              </a:rPr>
              <a:t>ArrayList</a:t>
            </a:r>
            <a:r>
              <a:rPr kumimoji="0" lang="en-US" altLang="en-US" sz="1000" b="0" i="0" u="none" strike="noStrike" cap="none" normalizeH="0" baseline="0" dirty="0">
                <a:ln>
                  <a:noFill/>
                </a:ln>
                <a:effectLst/>
                <a:latin typeface="Arial" panose="020B0604020202020204" pitchFamily="34" charset="0"/>
              </a:rPr>
              <a:t> of </a:t>
            </a:r>
            <a:r>
              <a:rPr kumimoji="0" lang="en-US" altLang="en-US" sz="1000" b="0" i="0" u="none" strike="noStrike" cap="none" normalizeH="0" baseline="0" dirty="0" err="1">
                <a:ln>
                  <a:noFill/>
                </a:ln>
                <a:effectLst/>
                <a:latin typeface="Arial Unicode MS"/>
              </a:rPr>
              <a:t>TeacherQuestion</a:t>
            </a:r>
            <a:r>
              <a:rPr kumimoji="0" lang="en-US" altLang="en-US" sz="1000" b="0" i="0" u="none" strike="noStrike" cap="none" normalizeH="0" baseline="0" dirty="0">
                <a:ln>
                  <a:noFill/>
                </a:ln>
                <a:effectLst/>
              </a:rPr>
              <a:t> objects.</a:t>
            </a:r>
            <a:endParaRPr kumimoji="0" lang="en-US" altLang="en-US" sz="10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000" b="0" i="0" u="none" strike="noStrike" cap="none" normalizeH="0" baseline="0" dirty="0">
                <a:ln>
                  <a:noFill/>
                </a:ln>
                <a:effectLst/>
                <a:latin typeface="Arial" panose="020B0604020202020204" pitchFamily="34" charset="0"/>
              </a:rPr>
              <a:t>The list can be accessed to retrieve the questions for further processing or storage in a database.</a:t>
            </a:r>
          </a:p>
          <a:p>
            <a:pPr marL="0" marR="0" lvl="0" indent="0" defTabSz="914400" rtl="0" eaLnBrk="0" fontAlgn="base" latinLnBrk="0" hangingPunct="0">
              <a:spcBef>
                <a:spcPct val="0"/>
              </a:spcBef>
              <a:spcAft>
                <a:spcPts val="600"/>
              </a:spcAft>
              <a:buClrTx/>
              <a:buSzTx/>
              <a:buFontTx/>
              <a:buNone/>
              <a:tabLst/>
            </a:pPr>
            <a:endParaRPr kumimoji="0" lang="en-US" altLang="en-US" sz="1000" b="0" i="0" u="none" strike="noStrike" cap="none" normalizeH="0" baseline="0" dirty="0">
              <a:ln>
                <a:noFill/>
              </a:ln>
              <a:effectLst/>
              <a:latin typeface="Arial" panose="020B0604020202020204" pitchFamily="34" charset="0"/>
            </a:endParaRPr>
          </a:p>
        </p:txBody>
      </p:sp>
      <p:sp>
        <p:nvSpPr>
          <p:cNvPr id="13" name="Freeform: Shape 12">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screenshot of a computer program&#10;&#10;Description automatically generated">
            <a:extLst>
              <a:ext uri="{FF2B5EF4-FFF2-40B4-BE49-F238E27FC236}">
                <a16:creationId xmlns:a16="http://schemas.microsoft.com/office/drawing/2014/main" id="{312C21B0-DC87-1D83-3276-B19DC95225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1243" y="1848291"/>
            <a:ext cx="4939504" cy="2778470"/>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17" name="Freeform: Shape 16">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4778704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22B3A4A-D8D4-24C4-AA7F-391AABD45408}"/>
              </a:ext>
            </a:extLst>
          </p:cNvPr>
          <p:cNvPicPr>
            <a:picLocks noChangeAspect="1"/>
          </p:cNvPicPr>
          <p:nvPr/>
        </p:nvPicPr>
        <p:blipFill>
          <a:blip r:embed="rId2"/>
          <a:srcRect l="15029" t="9091" r="20335"/>
          <a:stretch/>
        </p:blipFill>
        <p:spPr>
          <a:xfrm>
            <a:off x="20" y="10"/>
            <a:ext cx="8668492" cy="6857990"/>
          </a:xfrm>
          <a:prstGeom prst="rect">
            <a:avLst/>
          </a:prstGeom>
        </p:spPr>
      </p:pic>
      <p:sp>
        <p:nvSpPr>
          <p:cNvPr id="13" name="Rectangle 12">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1">
            <a:extLst>
              <a:ext uri="{FF2B5EF4-FFF2-40B4-BE49-F238E27FC236}">
                <a16:creationId xmlns:a16="http://schemas.microsoft.com/office/drawing/2014/main" id="{5548870D-AC87-74E2-9EF5-5062CCC7F188}"/>
              </a:ext>
            </a:extLst>
          </p:cNvPr>
          <p:cNvSpPr>
            <a:spLocks noGrp="1" noChangeArrowheads="1"/>
          </p:cNvSpPr>
          <p:nvPr>
            <p:ph type="title"/>
          </p:nvPr>
        </p:nvSpPr>
        <p:spPr bwMode="auto">
          <a:xfrm>
            <a:off x="7848600" y="1122363"/>
            <a:ext cx="4023360" cy="320413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b" anchorCtr="0" compatLnSpc="1">
            <a:prstTxWarp prst="textNoShape">
              <a:avLst/>
            </a:prstTxWarp>
            <a:normAutofit/>
          </a:bodyPr>
          <a:lstStyle/>
          <a:p>
            <a:pPr marL="0" marR="0" lvl="0" indent="0" fontAlgn="base">
              <a:spcAft>
                <a:spcPct val="0"/>
              </a:spcAft>
              <a:buClrTx/>
              <a:buSzTx/>
              <a:tabLst/>
            </a:pPr>
            <a:r>
              <a:rPr kumimoji="0" lang="en-US" altLang="en-US" sz="1200" b="0" i="0" u="none" strike="noStrike" cap="none" normalizeH="0" baseline="0">
                <a:ln>
                  <a:noFill/>
                </a:ln>
                <a:effectLst/>
              </a:rPr>
              <a:t>The TeacherLoginPage class is a Java Swing application that allows teachers to log in and manage quiz creation:</a:t>
            </a:r>
          </a:p>
          <a:p>
            <a:pPr marL="0" marR="0" lvl="0" indent="0" fontAlgn="base">
              <a:spcAft>
                <a:spcPct val="0"/>
              </a:spcAft>
              <a:buClrTx/>
              <a:buSzTx/>
              <a:tabLst/>
            </a:pPr>
            <a:r>
              <a:rPr kumimoji="0" lang="en-US" altLang="en-US" sz="1200" b="1" i="0" u="none" strike="noStrike" cap="none" normalizeH="0" baseline="0">
                <a:ln>
                  <a:noFill/>
                </a:ln>
                <a:effectLst/>
              </a:rPr>
              <a:t>Login Page</a:t>
            </a:r>
            <a:r>
              <a:rPr kumimoji="0" lang="en-US" altLang="en-US" sz="1200" b="0" i="0" u="none" strike="noStrike" cap="none" normalizeH="0" baseline="0">
                <a:ln>
                  <a:noFill/>
                </a:ln>
                <a:effectLst/>
              </a:rPr>
              <a:t>: Teachers enter their username and password to log in. If valid, they proceed to the "Enter Exam Information" page.</a:t>
            </a:r>
          </a:p>
          <a:p>
            <a:pPr marL="0" marR="0" lvl="0" indent="0" fontAlgn="base">
              <a:spcAft>
                <a:spcPct val="0"/>
              </a:spcAft>
              <a:buClrTx/>
              <a:buSzTx/>
              <a:tabLst/>
            </a:pPr>
            <a:r>
              <a:rPr kumimoji="0" lang="en-US" altLang="en-US" sz="1200" b="1" i="0" u="none" strike="noStrike" cap="none" normalizeH="0" baseline="0">
                <a:ln>
                  <a:noFill/>
                </a:ln>
                <a:effectLst/>
              </a:rPr>
              <a:t>Exam Information Page</a:t>
            </a:r>
            <a:r>
              <a:rPr kumimoji="0" lang="en-US" altLang="en-US" sz="1200" b="0" i="0" u="none" strike="noStrike" cap="none" normalizeH="0" baseline="0">
                <a:ln>
                  <a:noFill/>
                </a:ln>
                <a:effectLst/>
              </a:rPr>
              <a:t>: Teachers enter the exam name and teacher ID, which is stored in the database. Then, the "Set Number of Questions" page opens.</a:t>
            </a:r>
          </a:p>
          <a:p>
            <a:pPr marL="0" marR="0" lvl="0" indent="0" fontAlgn="base">
              <a:spcAft>
                <a:spcPct val="0"/>
              </a:spcAft>
              <a:buClrTx/>
              <a:buSzTx/>
              <a:tabLst/>
            </a:pPr>
            <a:r>
              <a:rPr kumimoji="0" lang="en-US" altLang="en-US" sz="1200" b="1" i="0" u="none" strike="noStrike" cap="none" normalizeH="0" baseline="0">
                <a:ln>
                  <a:noFill/>
                </a:ln>
                <a:effectLst/>
              </a:rPr>
              <a:t>Quiz Count Page</a:t>
            </a:r>
            <a:r>
              <a:rPr kumimoji="0" lang="en-US" altLang="en-US" sz="1200" b="0" i="0" u="none" strike="noStrike" cap="none" normalizeH="0" baseline="0">
                <a:ln>
                  <a:noFill/>
                </a:ln>
                <a:effectLst/>
              </a:rPr>
              <a:t>: Teachers set the number of questions, and the "Quiz Creation" page is displayed.</a:t>
            </a:r>
          </a:p>
          <a:p>
            <a:pPr marL="0" marR="0" lvl="0" indent="0" fontAlgn="base">
              <a:spcAft>
                <a:spcPct val="0"/>
              </a:spcAft>
              <a:buClrTx/>
              <a:buSzTx/>
              <a:tabLst/>
            </a:pPr>
            <a:r>
              <a:rPr kumimoji="0" lang="en-US" altLang="en-US" sz="1200" b="1" i="0" u="none" strike="noStrike" cap="none" normalizeH="0" baseline="0">
                <a:ln>
                  <a:noFill/>
                </a:ln>
                <a:effectLst/>
              </a:rPr>
              <a:t>Quiz Creation Page</a:t>
            </a:r>
            <a:r>
              <a:rPr kumimoji="0" lang="en-US" altLang="en-US" sz="1200" b="0" i="0" u="none" strike="noStrike" cap="none" normalizeH="0" baseline="0">
                <a:ln>
                  <a:noFill/>
                </a:ln>
                <a:effectLst/>
              </a:rPr>
              <a:t>: Teachers add questions with four options and the correct one, saving each question to the database.</a:t>
            </a:r>
          </a:p>
          <a:p>
            <a:pPr marL="0" marR="0" lvl="0" indent="0" fontAlgn="base">
              <a:spcAft>
                <a:spcPct val="0"/>
              </a:spcAft>
              <a:buClrTx/>
              <a:buSzTx/>
              <a:tabLst/>
            </a:pPr>
            <a:r>
              <a:rPr kumimoji="0" lang="en-US" altLang="en-US" sz="1200" b="1" i="0" u="none" strike="noStrike" cap="none" normalizeH="0" baseline="0">
                <a:ln>
                  <a:noFill/>
                </a:ln>
                <a:effectLst/>
              </a:rPr>
              <a:t>Database Interaction</a:t>
            </a:r>
            <a:r>
              <a:rPr kumimoji="0" lang="en-US" altLang="en-US" sz="1200" b="0" i="0" u="none" strike="noStrike" cap="none" normalizeH="0" baseline="0">
                <a:ln>
                  <a:noFill/>
                </a:ln>
                <a:effectLst/>
              </a:rPr>
              <a:t>: The app uses JDBC to insert data into the teachers, exams, and questions tables.</a:t>
            </a:r>
          </a:p>
          <a:p>
            <a:pPr marL="0" marR="0" lvl="0" indent="0" fontAlgn="base">
              <a:spcAft>
                <a:spcPct val="0"/>
              </a:spcAft>
              <a:buClrTx/>
              <a:buSzTx/>
              <a:tabLst/>
            </a:pPr>
            <a:endParaRPr kumimoji="0" lang="en-US" altLang="en-US" sz="1200" b="0" i="0" u="none" strike="noStrike" cap="none" normalizeH="0" baseline="0">
              <a:ln>
                <a:noFill/>
              </a:ln>
              <a:effectLst/>
            </a:endParaRP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42899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C38712D6-F674-6BF2-3440-3496AFC4DE86}"/>
              </a:ext>
            </a:extLst>
          </p:cNvPr>
          <p:cNvSpPr>
            <a:spLocks noGrp="1" noChangeArrowheads="1"/>
          </p:cNvSpPr>
          <p:nvPr>
            <p:ph type="title"/>
          </p:nvPr>
        </p:nvSpPr>
        <p:spPr bwMode="auto">
          <a:xfrm>
            <a:off x="643468" y="643467"/>
            <a:ext cx="4620584" cy="456713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b" anchorCtr="0" compatLnSpc="1">
            <a:prstTxWarp prst="textNoShape">
              <a:avLst/>
            </a:prstTxWarp>
            <a:normAutofit/>
          </a:bodyPr>
          <a:lstStyle/>
          <a:p>
            <a:pPr marL="0" marR="0" lvl="0" indent="0" fontAlgn="base">
              <a:spcAft>
                <a:spcPct val="0"/>
              </a:spcAft>
              <a:buClrTx/>
              <a:buSzTx/>
              <a:tabLst/>
            </a:pPr>
            <a:r>
              <a:rPr kumimoji="0" lang="en-US" altLang="en-US" sz="2400" b="0" i="0" u="none" strike="noStrike" cap="none" normalizeH="0" baseline="0">
                <a:ln>
                  <a:noFill/>
                </a:ln>
                <a:effectLst/>
              </a:rPr>
              <a:t>The TeacherQuestion class stores a question's details with:</a:t>
            </a:r>
          </a:p>
          <a:p>
            <a:pPr marL="0" marR="0" lvl="0" indent="0" fontAlgn="base">
              <a:spcAft>
                <a:spcPct val="0"/>
              </a:spcAft>
              <a:buClrTx/>
              <a:buSzTx/>
              <a:tabLst/>
            </a:pPr>
            <a:r>
              <a:rPr kumimoji="0" lang="en-US" altLang="en-US" sz="2400" b="1" i="0" u="none" strike="noStrike" cap="none" normalizeH="0" baseline="0">
                <a:ln>
                  <a:noFill/>
                </a:ln>
                <a:effectLst/>
              </a:rPr>
              <a:t>Fields</a:t>
            </a:r>
            <a:r>
              <a:rPr kumimoji="0" lang="en-US" altLang="en-US" sz="2400" b="0" i="0" u="none" strike="noStrike" cap="none" normalizeH="0" baseline="0">
                <a:ln>
                  <a:noFill/>
                </a:ln>
                <a:effectLst/>
              </a:rPr>
              <a:t>:</a:t>
            </a:r>
          </a:p>
          <a:p>
            <a:pPr marL="457200" marR="0" lvl="1" indent="0" algn="l" rtl="0" fontAlgn="base">
              <a:lnSpc>
                <a:spcPct val="90000"/>
              </a:lnSpc>
              <a:spcBef>
                <a:spcPct val="0"/>
              </a:spcBef>
              <a:spcAft>
                <a:spcPct val="0"/>
              </a:spcAft>
              <a:buClrTx/>
              <a:buSzTx/>
              <a:tabLst/>
            </a:pPr>
            <a:r>
              <a:rPr kumimoji="0" lang="en-US" altLang="en-US" sz="2400" b="0" i="0" u="none" strike="noStrike" kern="1200" cap="none" normalizeH="0" baseline="0">
                <a:ln>
                  <a:noFill/>
                </a:ln>
                <a:solidFill>
                  <a:schemeClr val="tx1"/>
                </a:solidFill>
                <a:effectLst/>
                <a:latin typeface="+mj-lt"/>
                <a:ea typeface="+mj-ea"/>
                <a:cs typeface="+mj-cs"/>
              </a:rPr>
              <a:t>id, questionText, option1, option2, option3, option4, and correctOption.</a:t>
            </a:r>
          </a:p>
          <a:p>
            <a:pPr marL="0" marR="0" lvl="0" indent="0" fontAlgn="base">
              <a:spcAft>
                <a:spcPct val="0"/>
              </a:spcAft>
              <a:buClrTx/>
              <a:buSzTx/>
              <a:tabLst/>
            </a:pPr>
            <a:r>
              <a:rPr kumimoji="0" lang="en-US" altLang="en-US" sz="2400" b="1" i="0" u="none" strike="noStrike" cap="none" normalizeH="0" baseline="0">
                <a:ln>
                  <a:noFill/>
                </a:ln>
                <a:effectLst/>
              </a:rPr>
              <a:t>Constructor</a:t>
            </a:r>
            <a:r>
              <a:rPr kumimoji="0" lang="en-US" altLang="en-US" sz="2400" b="0" i="0" u="none" strike="noStrike" cap="none" normalizeH="0" baseline="0">
                <a:ln>
                  <a:noFill/>
                </a:ln>
                <a:effectLst/>
              </a:rPr>
              <a:t>:</a:t>
            </a:r>
          </a:p>
          <a:p>
            <a:pPr marL="457200" marR="0" lvl="1" indent="0" algn="l" rtl="0" fontAlgn="base">
              <a:lnSpc>
                <a:spcPct val="90000"/>
              </a:lnSpc>
              <a:spcBef>
                <a:spcPct val="0"/>
              </a:spcBef>
              <a:spcAft>
                <a:spcPct val="0"/>
              </a:spcAft>
              <a:buClrTx/>
              <a:buSzTx/>
              <a:tabLst/>
            </a:pPr>
            <a:r>
              <a:rPr kumimoji="0" lang="en-US" altLang="en-US" sz="2400" b="0" i="0" u="none" strike="noStrike" kern="1200" cap="none" normalizeH="0" baseline="0">
                <a:ln>
                  <a:noFill/>
                </a:ln>
                <a:solidFill>
                  <a:schemeClr val="tx1"/>
                </a:solidFill>
                <a:effectLst/>
                <a:latin typeface="+mj-lt"/>
                <a:ea typeface="+mj-ea"/>
                <a:cs typeface="+mj-cs"/>
              </a:rPr>
              <a:t>Initializes all fields, including id.</a:t>
            </a:r>
          </a:p>
          <a:p>
            <a:pPr marL="0" marR="0" lvl="0" indent="0" fontAlgn="base">
              <a:spcAft>
                <a:spcPct val="0"/>
              </a:spcAft>
              <a:buClrTx/>
              <a:buSzTx/>
              <a:tabLst/>
            </a:pPr>
            <a:r>
              <a:rPr kumimoji="0" lang="en-US" altLang="en-US" sz="2400" b="1" i="0" u="none" strike="noStrike" cap="none" normalizeH="0" baseline="0">
                <a:ln>
                  <a:noFill/>
                </a:ln>
                <a:effectLst/>
              </a:rPr>
              <a:t>Getters</a:t>
            </a:r>
            <a:r>
              <a:rPr kumimoji="0" lang="en-US" altLang="en-US" sz="2400" b="0" i="0" u="none" strike="noStrike" cap="none" normalizeH="0" baseline="0">
                <a:ln>
                  <a:noFill/>
                </a:ln>
                <a:effectLst/>
              </a:rPr>
              <a:t>:</a:t>
            </a:r>
          </a:p>
          <a:p>
            <a:pPr marL="457200" marR="0" lvl="1" indent="0" algn="l" rtl="0" fontAlgn="base">
              <a:lnSpc>
                <a:spcPct val="90000"/>
              </a:lnSpc>
              <a:spcBef>
                <a:spcPct val="0"/>
              </a:spcBef>
              <a:spcAft>
                <a:spcPct val="0"/>
              </a:spcAft>
              <a:buClrTx/>
              <a:buSzTx/>
              <a:tabLst/>
            </a:pPr>
            <a:r>
              <a:rPr kumimoji="0" lang="en-US" altLang="en-US" sz="2400" b="0" i="0" u="none" strike="noStrike" kern="1200" cap="none" normalizeH="0" baseline="0">
                <a:ln>
                  <a:noFill/>
                </a:ln>
                <a:solidFill>
                  <a:schemeClr val="tx1"/>
                </a:solidFill>
                <a:effectLst/>
                <a:latin typeface="+mj-lt"/>
                <a:ea typeface="+mj-ea"/>
                <a:cs typeface="+mj-cs"/>
              </a:rPr>
              <a:t>Methods to retrieve the values of the fields.</a:t>
            </a:r>
          </a:p>
          <a:p>
            <a:pPr marL="0" marR="0" lvl="0" indent="0" fontAlgn="base">
              <a:spcAft>
                <a:spcPct val="0"/>
              </a:spcAft>
              <a:buClrTx/>
              <a:buSzTx/>
              <a:tabLst/>
            </a:pPr>
            <a:r>
              <a:rPr kumimoji="0" lang="en-US" altLang="en-US" sz="2400" b="0" i="0" u="none" strike="noStrike" cap="none" normalizeH="0" baseline="0">
                <a:ln>
                  <a:noFill/>
                </a:ln>
                <a:effectLst/>
              </a:rPr>
              <a:t>One constructor is incomplete and throws an exception.</a:t>
            </a:r>
          </a:p>
        </p:txBody>
      </p:sp>
      <p:pic>
        <p:nvPicPr>
          <p:cNvPr id="6" name="Picture 5">
            <a:extLst>
              <a:ext uri="{FF2B5EF4-FFF2-40B4-BE49-F238E27FC236}">
                <a16:creationId xmlns:a16="http://schemas.microsoft.com/office/drawing/2014/main" id="{18A9EC74-22FA-16E6-FC70-6E7A67C05D4A}"/>
              </a:ext>
            </a:extLst>
          </p:cNvPr>
          <p:cNvPicPr>
            <a:picLocks noChangeAspect="1"/>
          </p:cNvPicPr>
          <p:nvPr/>
        </p:nvPicPr>
        <p:blipFill>
          <a:blip r:embed="rId2"/>
          <a:srcRect l="7707" r="43385"/>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7678372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654A5347-718B-A2B8-DA6C-7C3CD6F803F7}"/>
              </a:ext>
            </a:extLst>
          </p:cNvPr>
          <p:cNvSpPr>
            <a:spLocks noGrp="1" noChangeArrowheads="1"/>
          </p:cNvSpPr>
          <p:nvPr>
            <p:ph type="title"/>
          </p:nvPr>
        </p:nvSpPr>
        <p:spPr bwMode="auto">
          <a:xfrm>
            <a:off x="477981" y="1122363"/>
            <a:ext cx="4023360" cy="320413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b" anchorCtr="0" compatLnSpc="1">
            <a:prstTxWarp prst="textNoShape">
              <a:avLst/>
            </a:prstTxWarp>
            <a:normAutofit/>
          </a:bodyPr>
          <a:lstStyle/>
          <a:p>
            <a:pPr marL="0" marR="0" lvl="0" indent="0" fontAlgn="base">
              <a:spcAft>
                <a:spcPct val="0"/>
              </a:spcAft>
              <a:buClrTx/>
              <a:buSzTx/>
              <a:tabLst/>
            </a:pPr>
            <a:r>
              <a:rPr kumimoji="0" lang="en-US" altLang="en-US" sz="1200" b="0" i="0" u="none" strike="noStrike" kern="1200" cap="none" normalizeH="0" baseline="0">
                <a:ln>
                  <a:noFill/>
                </a:ln>
                <a:solidFill>
                  <a:schemeClr val="tx1"/>
                </a:solidFill>
                <a:effectLst/>
                <a:latin typeface="+mj-lt"/>
                <a:ea typeface="+mj-ea"/>
                <a:cs typeface="+mj-cs"/>
              </a:rPr>
              <a:t>The TeacherSignUpPage class creates a GUI for teacher registration using JFrame. It includes:</a:t>
            </a:r>
          </a:p>
          <a:p>
            <a:pPr marL="0" marR="0" lvl="0" indent="0" fontAlgn="base">
              <a:spcAft>
                <a:spcPct val="0"/>
              </a:spcAft>
              <a:buClrTx/>
              <a:buSzTx/>
              <a:tabLst/>
            </a:pPr>
            <a:r>
              <a:rPr kumimoji="0" lang="en-US" altLang="en-US" sz="1200" b="1" i="0" u="none" strike="noStrike" kern="1200" cap="none" normalizeH="0" baseline="0">
                <a:ln>
                  <a:noFill/>
                </a:ln>
                <a:solidFill>
                  <a:schemeClr val="tx1"/>
                </a:solidFill>
                <a:effectLst/>
                <a:latin typeface="+mj-lt"/>
                <a:ea typeface="+mj-ea"/>
                <a:cs typeface="+mj-cs"/>
              </a:rPr>
              <a:t>Fields</a:t>
            </a:r>
            <a:r>
              <a:rPr kumimoji="0" lang="en-US" altLang="en-US" sz="1200" b="0" i="0" u="none" strike="noStrike" kern="1200" cap="none" normalizeH="0" baseline="0">
                <a:ln>
                  <a:noFill/>
                </a:ln>
                <a:solidFill>
                  <a:schemeClr val="tx1"/>
                </a:solidFill>
                <a:effectLst/>
                <a:latin typeface="+mj-lt"/>
                <a:ea typeface="+mj-ea"/>
                <a:cs typeface="+mj-cs"/>
              </a:rPr>
              <a:t>:</a:t>
            </a:r>
          </a:p>
          <a:p>
            <a:pPr marL="457200" marR="0" lvl="1" indent="0" algn="l" rtl="0" fontAlgn="base">
              <a:lnSpc>
                <a:spcPct val="90000"/>
              </a:lnSpc>
              <a:spcBef>
                <a:spcPct val="0"/>
              </a:spcBef>
              <a:spcAft>
                <a:spcPct val="0"/>
              </a:spcAft>
              <a:buClrTx/>
              <a:buSzTx/>
              <a:tabLst/>
            </a:pPr>
            <a:r>
              <a:rPr kumimoji="0" lang="en-US" altLang="en-US" sz="1200" b="0" i="0" u="none" strike="noStrike" kern="1200" cap="none" normalizeH="0" baseline="0">
                <a:ln>
                  <a:noFill/>
                </a:ln>
                <a:solidFill>
                  <a:schemeClr val="tx1"/>
                </a:solidFill>
                <a:effectLst/>
                <a:latin typeface="+mj-lt"/>
                <a:ea typeface="+mj-ea"/>
                <a:cs typeface="+mj-cs"/>
              </a:rPr>
              <a:t>ID, Username, and Password fields.</a:t>
            </a:r>
          </a:p>
          <a:p>
            <a:pPr marL="0" marR="0" lvl="0" indent="0" fontAlgn="base">
              <a:spcAft>
                <a:spcPct val="0"/>
              </a:spcAft>
              <a:buClrTx/>
              <a:buSzTx/>
              <a:tabLst/>
            </a:pPr>
            <a:r>
              <a:rPr kumimoji="0" lang="en-US" altLang="en-US" sz="1200" b="1" i="0" u="none" strike="noStrike" kern="1200" cap="none" normalizeH="0" baseline="0">
                <a:ln>
                  <a:noFill/>
                </a:ln>
                <a:solidFill>
                  <a:schemeClr val="tx1"/>
                </a:solidFill>
                <a:effectLst/>
                <a:latin typeface="+mj-lt"/>
                <a:ea typeface="+mj-ea"/>
                <a:cs typeface="+mj-cs"/>
              </a:rPr>
              <a:t>Submit Button</a:t>
            </a:r>
            <a:r>
              <a:rPr kumimoji="0" lang="en-US" altLang="en-US" sz="1200" b="0" i="0" u="none" strike="noStrike" kern="1200" cap="none" normalizeH="0" baseline="0">
                <a:ln>
                  <a:noFill/>
                </a:ln>
                <a:solidFill>
                  <a:schemeClr val="tx1"/>
                </a:solidFill>
                <a:effectLst/>
                <a:latin typeface="+mj-lt"/>
                <a:ea typeface="+mj-ea"/>
                <a:cs typeface="+mj-cs"/>
              </a:rPr>
              <a:t>:</a:t>
            </a:r>
          </a:p>
          <a:p>
            <a:pPr marL="457200" marR="0" lvl="1" indent="0" algn="l" rtl="0" fontAlgn="base">
              <a:lnSpc>
                <a:spcPct val="90000"/>
              </a:lnSpc>
              <a:spcBef>
                <a:spcPct val="0"/>
              </a:spcBef>
              <a:spcAft>
                <a:spcPct val="0"/>
              </a:spcAft>
              <a:buClrTx/>
              <a:buSzTx/>
              <a:tabLst/>
            </a:pPr>
            <a:r>
              <a:rPr kumimoji="0" lang="en-US" altLang="en-US" sz="1200" b="0" i="0" u="none" strike="noStrike" kern="1200" cap="none" normalizeH="0" baseline="0">
                <a:ln>
                  <a:noFill/>
                </a:ln>
                <a:solidFill>
                  <a:schemeClr val="tx1"/>
                </a:solidFill>
                <a:effectLst/>
                <a:latin typeface="+mj-lt"/>
                <a:ea typeface="+mj-ea"/>
                <a:cs typeface="+mj-cs"/>
              </a:rPr>
              <a:t>Checks if all fields are filled, then attempts to insert the teacher's data into the database.</a:t>
            </a:r>
          </a:p>
          <a:p>
            <a:pPr marL="0" marR="0" lvl="0" indent="0" fontAlgn="base">
              <a:spcAft>
                <a:spcPct val="0"/>
              </a:spcAft>
              <a:buClrTx/>
              <a:buSzTx/>
              <a:tabLst/>
            </a:pPr>
            <a:r>
              <a:rPr kumimoji="0" lang="en-US" altLang="en-US" sz="1200" b="1" i="0" u="none" strike="noStrike" kern="1200" cap="none" normalizeH="0" baseline="0">
                <a:ln>
                  <a:noFill/>
                </a:ln>
                <a:solidFill>
                  <a:schemeClr val="tx1"/>
                </a:solidFill>
                <a:effectLst/>
                <a:latin typeface="+mj-lt"/>
                <a:ea typeface="+mj-ea"/>
                <a:cs typeface="+mj-cs"/>
              </a:rPr>
              <a:t>Error Handling</a:t>
            </a:r>
            <a:r>
              <a:rPr kumimoji="0" lang="en-US" altLang="en-US" sz="1200" b="0" i="0" u="none" strike="noStrike" kern="1200" cap="none" normalizeH="0" baseline="0">
                <a:ln>
                  <a:noFill/>
                </a:ln>
                <a:solidFill>
                  <a:schemeClr val="tx1"/>
                </a:solidFill>
                <a:effectLst/>
                <a:latin typeface="+mj-lt"/>
                <a:ea typeface="+mj-ea"/>
                <a:cs typeface="+mj-cs"/>
              </a:rPr>
              <a:t>:</a:t>
            </a:r>
          </a:p>
          <a:p>
            <a:pPr marL="457200" marR="0" lvl="1" indent="0" algn="l" rtl="0" fontAlgn="base">
              <a:lnSpc>
                <a:spcPct val="90000"/>
              </a:lnSpc>
              <a:spcBef>
                <a:spcPct val="0"/>
              </a:spcBef>
              <a:spcAft>
                <a:spcPct val="0"/>
              </a:spcAft>
              <a:buClrTx/>
              <a:buSzTx/>
              <a:tabLst/>
            </a:pPr>
            <a:r>
              <a:rPr kumimoji="0" lang="en-US" altLang="en-US" sz="1200" b="0" i="0" u="none" strike="noStrike" kern="1200" cap="none" normalizeH="0" baseline="0">
                <a:ln>
                  <a:noFill/>
                </a:ln>
                <a:solidFill>
                  <a:schemeClr val="tx1"/>
                </a:solidFill>
                <a:effectLst/>
                <a:latin typeface="+mj-lt"/>
                <a:ea typeface="+mj-ea"/>
                <a:cs typeface="+mj-cs"/>
              </a:rPr>
              <a:t>Displays error messages for empty fields or database issues.</a:t>
            </a:r>
          </a:p>
          <a:p>
            <a:pPr marL="0" marR="0" lvl="0" indent="0" fontAlgn="base">
              <a:spcAft>
                <a:spcPct val="0"/>
              </a:spcAft>
              <a:buClrTx/>
              <a:buSzTx/>
              <a:tabLst/>
            </a:pPr>
            <a:r>
              <a:rPr kumimoji="0" lang="en-US" altLang="en-US" sz="1200" b="1" i="0" u="none" strike="noStrike" kern="1200" cap="none" normalizeH="0" baseline="0">
                <a:ln>
                  <a:noFill/>
                </a:ln>
                <a:solidFill>
                  <a:schemeClr val="tx1"/>
                </a:solidFill>
                <a:effectLst/>
                <a:latin typeface="+mj-lt"/>
                <a:ea typeface="+mj-ea"/>
                <a:cs typeface="+mj-cs"/>
              </a:rPr>
              <a:t>Successful Registration</a:t>
            </a:r>
            <a:r>
              <a:rPr kumimoji="0" lang="en-US" altLang="en-US" sz="1200" b="0" i="0" u="none" strike="noStrike" kern="1200" cap="none" normalizeH="0" baseline="0">
                <a:ln>
                  <a:noFill/>
                </a:ln>
                <a:solidFill>
                  <a:schemeClr val="tx1"/>
                </a:solidFill>
                <a:effectLst/>
                <a:latin typeface="+mj-lt"/>
                <a:ea typeface="+mj-ea"/>
                <a:cs typeface="+mj-cs"/>
              </a:rPr>
              <a:t>:</a:t>
            </a:r>
          </a:p>
          <a:p>
            <a:pPr marL="457200" marR="0" lvl="1" indent="0" algn="l" rtl="0" fontAlgn="base">
              <a:lnSpc>
                <a:spcPct val="90000"/>
              </a:lnSpc>
              <a:spcBef>
                <a:spcPct val="0"/>
              </a:spcBef>
              <a:spcAft>
                <a:spcPct val="0"/>
              </a:spcAft>
              <a:buClrTx/>
              <a:buSzTx/>
              <a:tabLst/>
            </a:pPr>
            <a:r>
              <a:rPr kumimoji="0" lang="en-US" altLang="en-US" sz="1200" b="0" i="0" u="none" strike="noStrike" kern="1200" cap="none" normalizeH="0" baseline="0">
                <a:ln>
                  <a:noFill/>
                </a:ln>
                <a:solidFill>
                  <a:schemeClr val="tx1"/>
                </a:solidFill>
                <a:effectLst/>
                <a:latin typeface="+mj-lt"/>
                <a:ea typeface="+mj-ea"/>
                <a:cs typeface="+mj-cs"/>
              </a:rPr>
              <a:t>Displays a success message and closes the window.</a:t>
            </a:r>
          </a:p>
          <a:p>
            <a:pPr marL="0" marR="0" lvl="0" indent="0" fontAlgn="base">
              <a:spcAft>
                <a:spcPct val="0"/>
              </a:spcAft>
              <a:buClrTx/>
              <a:buSzTx/>
              <a:tabLst/>
            </a:pPr>
            <a:endParaRPr kumimoji="0" lang="en-US" altLang="en-US" sz="1200" b="0" i="0" u="none" strike="noStrike" kern="1200" cap="none" normalizeH="0" baseline="0">
              <a:ln>
                <a:noFill/>
              </a:ln>
              <a:solidFill>
                <a:schemeClr val="tx1"/>
              </a:solidFill>
              <a:effectLst/>
              <a:latin typeface="+mj-lt"/>
              <a:ea typeface="+mj-ea"/>
              <a:cs typeface="+mj-cs"/>
            </a:endParaRP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Picture 5">
            <a:extLst>
              <a:ext uri="{FF2B5EF4-FFF2-40B4-BE49-F238E27FC236}">
                <a16:creationId xmlns:a16="http://schemas.microsoft.com/office/drawing/2014/main" id="{64FF4A4B-F3E8-464C-A481-4C265A5DA0C0}"/>
              </a:ext>
            </a:extLst>
          </p:cNvPr>
          <p:cNvPicPr>
            <a:picLocks noChangeAspect="1"/>
          </p:cNvPicPr>
          <p:nvPr/>
        </p:nvPicPr>
        <p:blipFill>
          <a:blip r:embed="rId2"/>
          <a:stretch>
            <a:fillRect/>
          </a:stretch>
        </p:blipFill>
        <p:spPr>
          <a:xfrm>
            <a:off x="4864608" y="1427834"/>
            <a:ext cx="6846363" cy="3851078"/>
          </a:xfrm>
          <a:prstGeom prst="rect">
            <a:avLst/>
          </a:prstGeom>
        </p:spPr>
      </p:pic>
    </p:spTree>
    <p:extLst>
      <p:ext uri="{BB962C8B-B14F-4D97-AF65-F5344CB8AC3E}">
        <p14:creationId xmlns:p14="http://schemas.microsoft.com/office/powerpoint/2010/main" val="303663296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9D7E975-9161-4F2D-AC53-69E1912F6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E390DB8-9B91-1891-4F0B-D112A892D908}"/>
              </a:ext>
            </a:extLst>
          </p:cNvPr>
          <p:cNvPicPr>
            <a:picLocks noChangeAspect="1"/>
          </p:cNvPicPr>
          <p:nvPr/>
        </p:nvPicPr>
        <p:blipFill>
          <a:blip r:embed="rId2"/>
          <a:stretch>
            <a:fillRect/>
          </a:stretch>
        </p:blipFill>
        <p:spPr>
          <a:xfrm>
            <a:off x="621675" y="1573909"/>
            <a:ext cx="6589537" cy="3706614"/>
          </a:xfrm>
          <a:prstGeom prst="rect">
            <a:avLst/>
          </a:prstGeom>
        </p:spPr>
      </p:pic>
      <p:sp>
        <p:nvSpPr>
          <p:cNvPr id="13" name="Right Triangle 12">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63E6235-1649-4B47-9862-4026FC47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3" y="623275"/>
            <a:ext cx="401217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CF971985-8B98-B537-446C-41EB0C264762}"/>
              </a:ext>
            </a:extLst>
          </p:cNvPr>
          <p:cNvSpPr>
            <a:spLocks noGrp="1" noChangeArrowheads="1"/>
          </p:cNvSpPr>
          <p:nvPr>
            <p:ph type="title"/>
          </p:nvPr>
        </p:nvSpPr>
        <p:spPr bwMode="auto">
          <a:xfrm>
            <a:off x="8082642" y="2634231"/>
            <a:ext cx="3197660" cy="312574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b" anchorCtr="0" compatLnSpc="1">
            <a:prstTxWarp prst="textNoShape">
              <a:avLst/>
            </a:prstTxWarp>
            <a:normAutofit fontScale="90000"/>
          </a:bodyPr>
          <a:lstStyle/>
          <a:p>
            <a:pPr marL="0" marR="0" lvl="0" indent="0" fontAlgn="base">
              <a:spcAft>
                <a:spcPct val="0"/>
              </a:spcAft>
              <a:buClrTx/>
              <a:buSzTx/>
              <a:tabLst/>
            </a:pPr>
            <a:r>
              <a:rPr kumimoji="0" lang="en-US" altLang="en-US" sz="1800" b="0" i="0" u="none" strike="noStrike" kern="1200" cap="none" normalizeH="0" baseline="0" dirty="0">
                <a:ln>
                  <a:noFill/>
                </a:ln>
                <a:solidFill>
                  <a:schemeClr val="tx1"/>
                </a:solidFill>
                <a:effectLst/>
                <a:latin typeface="+mj-lt"/>
                <a:ea typeface="+mj-ea"/>
                <a:cs typeface="+mj-cs"/>
              </a:rPr>
              <a:t>The </a:t>
            </a:r>
            <a:r>
              <a:rPr kumimoji="0" lang="en-US" altLang="en-US" sz="1800" b="0" i="0" u="none" strike="noStrike" kern="1200" cap="none" normalizeH="0" baseline="0" dirty="0" err="1">
                <a:ln>
                  <a:noFill/>
                </a:ln>
                <a:solidFill>
                  <a:schemeClr val="tx1"/>
                </a:solidFill>
                <a:effectLst/>
                <a:latin typeface="+mj-lt"/>
                <a:ea typeface="+mj-ea"/>
                <a:cs typeface="+mj-cs"/>
              </a:rPr>
              <a:t>TrueFalseQuestion</a:t>
            </a:r>
            <a:r>
              <a:rPr kumimoji="0" lang="en-US" altLang="en-US" sz="1800" b="0" i="0" u="none" strike="noStrike" kern="1200" cap="none" normalizeH="0" baseline="0" dirty="0">
                <a:ln>
                  <a:noFill/>
                </a:ln>
                <a:solidFill>
                  <a:schemeClr val="tx1"/>
                </a:solidFill>
                <a:effectLst/>
                <a:latin typeface="+mj-lt"/>
                <a:ea typeface="+mj-ea"/>
                <a:cs typeface="+mj-cs"/>
              </a:rPr>
              <a:t> class implements the Question interface and provides the following functionalities:</a:t>
            </a:r>
          </a:p>
          <a:p>
            <a:pPr marL="0" marR="0" lvl="0" indent="0" fontAlgn="base">
              <a:spcAft>
                <a:spcPct val="0"/>
              </a:spcAft>
              <a:buClrTx/>
              <a:buSzTx/>
              <a:tabLst/>
            </a:pPr>
            <a:r>
              <a:rPr kumimoji="0" lang="en-US" altLang="en-US" sz="1800" b="1" i="0" u="none" strike="noStrike" kern="1200" cap="none" normalizeH="0" baseline="0" dirty="0">
                <a:ln>
                  <a:noFill/>
                </a:ln>
                <a:solidFill>
                  <a:schemeClr val="tx1"/>
                </a:solidFill>
                <a:effectLst/>
                <a:latin typeface="+mj-lt"/>
                <a:ea typeface="+mj-ea"/>
                <a:cs typeface="+mj-cs"/>
              </a:rPr>
              <a:t>Attributes</a:t>
            </a:r>
            <a:r>
              <a:rPr kumimoji="0" lang="en-US" altLang="en-US" sz="1800" b="0" i="0" u="none" strike="noStrike" kern="1200" cap="none" normalizeH="0" baseline="0" dirty="0">
                <a:ln>
                  <a:noFill/>
                </a:ln>
                <a:solidFill>
                  <a:schemeClr val="tx1"/>
                </a:solidFill>
                <a:effectLst/>
                <a:latin typeface="+mj-lt"/>
                <a:ea typeface="+mj-ea"/>
                <a:cs typeface="+mj-cs"/>
              </a:rPr>
              <a:t>:</a:t>
            </a:r>
          </a:p>
          <a:p>
            <a:pPr marL="457200" marR="0" lvl="1" indent="0" algn="l" rtl="0" fontAlgn="base">
              <a:lnSpc>
                <a:spcPct val="90000"/>
              </a:lnSpc>
              <a:spcBef>
                <a:spcPct val="0"/>
              </a:spcBef>
              <a:spcAft>
                <a:spcPct val="0"/>
              </a:spcAft>
              <a:buClrTx/>
              <a:buSzTx/>
              <a:tabLst/>
            </a:pPr>
            <a:r>
              <a:rPr kumimoji="0" lang="en-US" altLang="en-US" b="0" i="0" u="none" strike="noStrike" kern="1200" cap="none" normalizeH="0" baseline="0" dirty="0" err="1">
                <a:ln>
                  <a:noFill/>
                </a:ln>
                <a:solidFill>
                  <a:schemeClr val="tx1"/>
                </a:solidFill>
                <a:effectLst/>
                <a:latin typeface="+mj-lt"/>
                <a:ea typeface="+mj-ea"/>
                <a:cs typeface="+mj-cs"/>
              </a:rPr>
              <a:t>questionText</a:t>
            </a:r>
            <a:r>
              <a:rPr kumimoji="0" lang="en-US" altLang="en-US" b="0" i="0" u="none" strike="noStrike" kern="1200" cap="none" normalizeH="0" baseline="0" dirty="0">
                <a:ln>
                  <a:noFill/>
                </a:ln>
                <a:solidFill>
                  <a:schemeClr val="tx1"/>
                </a:solidFill>
                <a:effectLst/>
                <a:latin typeface="+mj-lt"/>
                <a:ea typeface="+mj-ea"/>
                <a:cs typeface="+mj-cs"/>
              </a:rPr>
              <a:t>: The text of the question.</a:t>
            </a:r>
          </a:p>
          <a:p>
            <a:pPr marL="457200" marR="0" lvl="1" indent="0" algn="l" rtl="0" fontAlgn="base">
              <a:lnSpc>
                <a:spcPct val="90000"/>
              </a:lnSpc>
              <a:spcBef>
                <a:spcPct val="0"/>
              </a:spcBef>
              <a:spcAft>
                <a:spcPct val="0"/>
              </a:spcAft>
              <a:buClrTx/>
              <a:buSzTx/>
              <a:tabLst/>
            </a:pPr>
            <a:r>
              <a:rPr kumimoji="0" lang="en-US" altLang="en-US" b="0" i="0" u="none" strike="noStrike" kern="1200" cap="none" normalizeH="0" baseline="0" dirty="0" err="1">
                <a:ln>
                  <a:noFill/>
                </a:ln>
                <a:solidFill>
                  <a:schemeClr val="tx1"/>
                </a:solidFill>
                <a:effectLst/>
                <a:latin typeface="+mj-lt"/>
                <a:ea typeface="+mj-ea"/>
                <a:cs typeface="+mj-cs"/>
              </a:rPr>
              <a:t>correctAnswer</a:t>
            </a:r>
            <a:r>
              <a:rPr kumimoji="0" lang="en-US" altLang="en-US" b="0" i="0" u="none" strike="noStrike" kern="1200" cap="none" normalizeH="0" baseline="0" dirty="0">
                <a:ln>
                  <a:noFill/>
                </a:ln>
                <a:solidFill>
                  <a:schemeClr val="tx1"/>
                </a:solidFill>
                <a:effectLst/>
                <a:latin typeface="+mj-lt"/>
                <a:ea typeface="+mj-ea"/>
                <a:cs typeface="+mj-cs"/>
              </a:rPr>
              <a:t>: A </a:t>
            </a:r>
            <a:r>
              <a:rPr kumimoji="0" lang="en-US" altLang="en-US" b="0" i="0" u="none" strike="noStrike" kern="1200" cap="none" normalizeH="0" baseline="0" dirty="0" err="1">
                <a:ln>
                  <a:noFill/>
                </a:ln>
                <a:solidFill>
                  <a:schemeClr val="tx1"/>
                </a:solidFill>
                <a:effectLst/>
                <a:latin typeface="+mj-lt"/>
                <a:ea typeface="+mj-ea"/>
                <a:cs typeface="+mj-cs"/>
              </a:rPr>
              <a:t>boolean</a:t>
            </a:r>
            <a:r>
              <a:rPr kumimoji="0" lang="en-US" altLang="en-US" b="0" i="0" u="none" strike="noStrike" kern="1200" cap="none" normalizeH="0" baseline="0" dirty="0">
                <a:ln>
                  <a:noFill/>
                </a:ln>
                <a:solidFill>
                  <a:schemeClr val="tx1"/>
                </a:solidFill>
                <a:effectLst/>
                <a:latin typeface="+mj-lt"/>
                <a:ea typeface="+mj-ea"/>
                <a:cs typeface="+mj-cs"/>
              </a:rPr>
              <a:t> indicating whether the correct answer is true or false.</a:t>
            </a:r>
          </a:p>
          <a:p>
            <a:pPr marL="0" marR="0" lvl="0" indent="0" fontAlgn="base">
              <a:spcAft>
                <a:spcPct val="0"/>
              </a:spcAft>
              <a:buClrTx/>
              <a:buSzTx/>
              <a:tabLst/>
            </a:pPr>
            <a:r>
              <a:rPr kumimoji="0" lang="en-US" altLang="en-US" sz="1800" b="1" i="0" u="none" strike="noStrike" kern="1200" cap="none" normalizeH="0" baseline="0" dirty="0">
                <a:ln>
                  <a:noFill/>
                </a:ln>
                <a:solidFill>
                  <a:schemeClr val="tx1"/>
                </a:solidFill>
                <a:effectLst/>
                <a:latin typeface="+mj-lt"/>
                <a:ea typeface="+mj-ea"/>
                <a:cs typeface="+mj-cs"/>
              </a:rPr>
              <a:t>Methods</a:t>
            </a:r>
            <a:r>
              <a:rPr kumimoji="0" lang="en-US" altLang="en-US" sz="1800" b="0" i="0" u="none" strike="noStrike" kern="1200" cap="none" normalizeH="0" baseline="0" dirty="0">
                <a:ln>
                  <a:noFill/>
                </a:ln>
                <a:solidFill>
                  <a:schemeClr val="tx1"/>
                </a:solidFill>
                <a:effectLst/>
                <a:latin typeface="+mj-lt"/>
                <a:ea typeface="+mj-ea"/>
                <a:cs typeface="+mj-cs"/>
              </a:rPr>
              <a:t>:</a:t>
            </a:r>
          </a:p>
          <a:p>
            <a:pPr marL="457200" marR="0" lvl="1" indent="0" algn="l" rtl="0" fontAlgn="base">
              <a:lnSpc>
                <a:spcPct val="90000"/>
              </a:lnSpc>
              <a:spcBef>
                <a:spcPct val="0"/>
              </a:spcBef>
              <a:spcAft>
                <a:spcPct val="0"/>
              </a:spcAft>
              <a:buClrTx/>
              <a:buSzTx/>
              <a:tabLst/>
            </a:pPr>
            <a:r>
              <a:rPr kumimoji="0" lang="en-US" altLang="en-US" b="0" i="0" u="none" strike="noStrike" kern="1200" cap="none" normalizeH="0" baseline="0" dirty="0" err="1">
                <a:ln>
                  <a:noFill/>
                </a:ln>
                <a:solidFill>
                  <a:schemeClr val="tx1"/>
                </a:solidFill>
                <a:effectLst/>
                <a:latin typeface="+mj-lt"/>
                <a:ea typeface="+mj-ea"/>
                <a:cs typeface="+mj-cs"/>
              </a:rPr>
              <a:t>getQuestionText</a:t>
            </a:r>
            <a:r>
              <a:rPr kumimoji="0" lang="en-US" altLang="en-US" b="0" i="0" u="none" strike="noStrike" kern="1200" cap="none" normalizeH="0" baseline="0" dirty="0">
                <a:ln>
                  <a:noFill/>
                </a:ln>
                <a:solidFill>
                  <a:schemeClr val="tx1"/>
                </a:solidFill>
                <a:effectLst/>
                <a:latin typeface="+mj-lt"/>
                <a:ea typeface="+mj-ea"/>
                <a:cs typeface="+mj-cs"/>
              </a:rPr>
              <a:t>(): Returns the text of the question.</a:t>
            </a:r>
          </a:p>
          <a:p>
            <a:pPr marL="457200" marR="0" lvl="1" indent="0" algn="l" rtl="0" fontAlgn="base">
              <a:lnSpc>
                <a:spcPct val="90000"/>
              </a:lnSpc>
              <a:spcBef>
                <a:spcPct val="0"/>
              </a:spcBef>
              <a:spcAft>
                <a:spcPct val="0"/>
              </a:spcAft>
              <a:buClrTx/>
              <a:buSzTx/>
              <a:tabLst/>
            </a:pPr>
            <a:r>
              <a:rPr kumimoji="0" lang="en-US" altLang="en-US" b="0" i="0" u="none" strike="noStrike" kern="1200" cap="none" normalizeH="0" baseline="0" dirty="0">
                <a:ln>
                  <a:noFill/>
                </a:ln>
                <a:solidFill>
                  <a:schemeClr val="tx1"/>
                </a:solidFill>
                <a:effectLst/>
                <a:latin typeface="+mj-lt"/>
                <a:ea typeface="+mj-ea"/>
                <a:cs typeface="+mj-cs"/>
              </a:rPr>
              <a:t>display(): Displays the question as "True/False" in the console.</a:t>
            </a:r>
          </a:p>
          <a:p>
            <a:pPr marL="457200" marR="0" lvl="1" indent="0" algn="l" rtl="0" fontAlgn="base">
              <a:lnSpc>
                <a:spcPct val="90000"/>
              </a:lnSpc>
              <a:spcBef>
                <a:spcPct val="0"/>
              </a:spcBef>
              <a:spcAft>
                <a:spcPct val="0"/>
              </a:spcAft>
              <a:buClrTx/>
              <a:buSzTx/>
              <a:tabLst/>
            </a:pPr>
            <a:r>
              <a:rPr kumimoji="0" lang="en-US" altLang="en-US" b="0" i="0" u="none" strike="noStrike" kern="1200" cap="none" normalizeH="0" baseline="0" dirty="0">
                <a:ln>
                  <a:noFill/>
                </a:ln>
                <a:solidFill>
                  <a:schemeClr val="tx1"/>
                </a:solidFill>
                <a:effectLst/>
                <a:latin typeface="+mj-lt"/>
                <a:ea typeface="+mj-ea"/>
                <a:cs typeface="+mj-cs"/>
              </a:rPr>
              <a:t>clone(): Creates a new instance of </a:t>
            </a:r>
            <a:r>
              <a:rPr kumimoji="0" lang="en-US" altLang="en-US" b="0" i="0" u="none" strike="noStrike" kern="1200" cap="none" normalizeH="0" baseline="0" dirty="0" err="1">
                <a:ln>
                  <a:noFill/>
                </a:ln>
                <a:solidFill>
                  <a:schemeClr val="tx1"/>
                </a:solidFill>
                <a:effectLst/>
                <a:latin typeface="+mj-lt"/>
                <a:ea typeface="+mj-ea"/>
                <a:cs typeface="+mj-cs"/>
              </a:rPr>
              <a:t>TrueFalseQuestion</a:t>
            </a:r>
            <a:r>
              <a:rPr kumimoji="0" lang="en-US" altLang="en-US" b="0" i="0" u="none" strike="noStrike" kern="1200" cap="none" normalizeH="0" baseline="0" dirty="0">
                <a:ln>
                  <a:noFill/>
                </a:ln>
                <a:solidFill>
                  <a:schemeClr val="tx1"/>
                </a:solidFill>
                <a:effectLst/>
                <a:latin typeface="+mj-lt"/>
                <a:ea typeface="+mj-ea"/>
                <a:cs typeface="+mj-cs"/>
              </a:rPr>
              <a:t> with the same values (deep cloning).</a:t>
            </a:r>
          </a:p>
          <a:p>
            <a:pPr marL="0" marR="0" lvl="0" indent="0" fontAlgn="base">
              <a:spcAft>
                <a:spcPct val="0"/>
              </a:spcAft>
              <a:buClrTx/>
              <a:buSzTx/>
              <a:tabLst/>
            </a:pPr>
            <a:r>
              <a:rPr kumimoji="0" lang="en-US" altLang="en-US" sz="1800" b="0" i="0" u="none" strike="noStrike" kern="1200" cap="none" normalizeH="0" baseline="0" dirty="0">
                <a:ln>
                  <a:noFill/>
                </a:ln>
                <a:solidFill>
                  <a:schemeClr val="tx1"/>
                </a:solidFill>
                <a:effectLst/>
                <a:latin typeface="+mj-lt"/>
                <a:ea typeface="+mj-ea"/>
                <a:cs typeface="+mj-cs"/>
              </a:rPr>
              <a:t>This class is useful for representing true/false type questions in a quiz or exam system.</a:t>
            </a:r>
          </a:p>
        </p:txBody>
      </p:sp>
    </p:spTree>
    <p:extLst>
      <p:ext uri="{BB962C8B-B14F-4D97-AF65-F5344CB8AC3E}">
        <p14:creationId xmlns:p14="http://schemas.microsoft.com/office/powerpoint/2010/main" val="608198666"/>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9D7E975-9161-4F2D-AC53-69E1912F6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849888B-6AEE-BD97-6BF8-F32F526D257B}"/>
              </a:ext>
            </a:extLst>
          </p:cNvPr>
          <p:cNvPicPr>
            <a:picLocks noChangeAspect="1"/>
          </p:cNvPicPr>
          <p:nvPr/>
        </p:nvPicPr>
        <p:blipFill>
          <a:blip r:embed="rId2"/>
          <a:srcRect r="59551"/>
          <a:stretch/>
        </p:blipFill>
        <p:spPr>
          <a:xfrm>
            <a:off x="621675" y="623275"/>
            <a:ext cx="4032621" cy="5607882"/>
          </a:xfrm>
          <a:prstGeom prst="rect">
            <a:avLst/>
          </a:prstGeom>
        </p:spPr>
      </p:pic>
      <p:sp>
        <p:nvSpPr>
          <p:cNvPr id="13" name="Right Triangle 12">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63E6235-1649-4B47-9862-4026FC47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4989" y="623275"/>
            <a:ext cx="6581837"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1AF175FA-3289-515E-1F04-8EBD08CDE7FD}"/>
              </a:ext>
            </a:extLst>
          </p:cNvPr>
          <p:cNvSpPr>
            <a:spLocks noGrp="1" noChangeArrowheads="1"/>
          </p:cNvSpPr>
          <p:nvPr>
            <p:ph type="title"/>
          </p:nvPr>
        </p:nvSpPr>
        <p:spPr bwMode="auto">
          <a:xfrm>
            <a:off x="5450209" y="1056640"/>
            <a:ext cx="5799947" cy="349439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b" anchorCtr="0" compatLnSpc="1">
            <a:prstTxWarp prst="textNoShape">
              <a:avLst/>
            </a:prstTxWarp>
            <a:normAutofit fontScale="90000"/>
          </a:bodyPr>
          <a:lstStyle/>
          <a:p>
            <a:pPr marL="0" marR="0" lvl="0" indent="0" fontAlgn="base">
              <a:spcAft>
                <a:spcPct val="0"/>
              </a:spcAft>
              <a:buClrTx/>
              <a:buSzTx/>
              <a:tabLst/>
            </a:pPr>
            <a:r>
              <a:rPr kumimoji="0" lang="en-US" altLang="en-US" sz="2000" b="0" i="0" u="none" strike="noStrike" cap="none" normalizeH="0" baseline="0">
                <a:ln>
                  <a:noFill/>
                </a:ln>
                <a:effectLst/>
              </a:rPr>
              <a:t>The User interface defines a contract for any class that wants to implement user registration functionality. It includes the following method:</a:t>
            </a:r>
          </a:p>
          <a:p>
            <a:pPr marL="0" marR="0" lvl="0" indent="0" fontAlgn="base">
              <a:spcAft>
                <a:spcPct val="0"/>
              </a:spcAft>
              <a:buClrTx/>
              <a:buSzTx/>
              <a:tabLst/>
            </a:pPr>
            <a:r>
              <a:rPr kumimoji="0" lang="en-US" altLang="en-US" sz="2000" b="1" i="0" u="none" strike="noStrike" cap="none" normalizeH="0" baseline="0">
                <a:ln>
                  <a:noFill/>
                </a:ln>
                <a:effectLst/>
              </a:rPr>
              <a:t>register(String id, String username, String password)</a:t>
            </a:r>
            <a:r>
              <a:rPr kumimoji="0" lang="en-US" altLang="en-US" sz="2000" b="0" i="0" u="none" strike="noStrike" cap="none" normalizeH="0" baseline="0">
                <a:ln>
                  <a:noFill/>
                </a:ln>
                <a:effectLst/>
              </a:rPr>
              <a:t>: This method is intended to be implemented by any class that will handle user registration. It takes the user's id, username, and password as parameters.</a:t>
            </a:r>
          </a:p>
          <a:p>
            <a:pPr marL="0" marR="0" lvl="0" indent="0" fontAlgn="base">
              <a:spcAft>
                <a:spcPct val="0"/>
              </a:spcAft>
              <a:buClrTx/>
              <a:buSzTx/>
              <a:tabLst/>
            </a:pPr>
            <a:r>
              <a:rPr kumimoji="0" lang="en-US" altLang="en-US" sz="2000" b="0" i="0" u="none" strike="noStrike" cap="none" normalizeH="0" baseline="0">
                <a:ln>
                  <a:noFill/>
                </a:ln>
                <a:effectLst/>
              </a:rPr>
              <a:t>To implement this interface, a class would need to define the register method, which can be used to store user data in a database or perform other actions related to user registration.</a:t>
            </a:r>
          </a:p>
          <a:p>
            <a:pPr marL="0" marR="0" lvl="0" indent="0" fontAlgn="base">
              <a:spcAft>
                <a:spcPct val="0"/>
              </a:spcAft>
              <a:buClrTx/>
              <a:buSzTx/>
              <a:tabLst/>
            </a:pPr>
            <a:r>
              <a:rPr kumimoji="0" lang="en-US" altLang="en-US" sz="2000" b="0" i="0" u="none" strike="noStrike" cap="none" normalizeH="0" baseline="0">
                <a:ln>
                  <a:noFill/>
                </a:ln>
                <a:effectLst/>
              </a:rPr>
              <a:t>The interface itself does not provide any implementation but ensures that classes that implement it will include a method for user registration.</a:t>
            </a:r>
          </a:p>
        </p:txBody>
      </p:sp>
    </p:spTree>
    <p:extLst>
      <p:ext uri="{BB962C8B-B14F-4D97-AF65-F5344CB8AC3E}">
        <p14:creationId xmlns:p14="http://schemas.microsoft.com/office/powerpoint/2010/main" val="16144302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D1FD7D9-AECE-3152-C80E-200DB96ED611}"/>
              </a:ext>
            </a:extLst>
          </p:cNvPr>
          <p:cNvPicPr>
            <a:picLocks noChangeAspect="1"/>
          </p:cNvPicPr>
          <p:nvPr/>
        </p:nvPicPr>
        <p:blipFill>
          <a:blip r:embed="rId2"/>
          <a:srcRect r="20689"/>
          <a:stretch/>
        </p:blipFill>
        <p:spPr>
          <a:xfrm>
            <a:off x="1" y="10"/>
            <a:ext cx="8544231" cy="6857990"/>
          </a:xfrm>
          <a:prstGeom prst="rect">
            <a:avLst/>
          </a:prstGeom>
        </p:spPr>
      </p:pic>
      <p:sp>
        <p:nvSpPr>
          <p:cNvPr id="13" name="Rectangle 12">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1">
            <a:extLst>
              <a:ext uri="{FF2B5EF4-FFF2-40B4-BE49-F238E27FC236}">
                <a16:creationId xmlns:a16="http://schemas.microsoft.com/office/drawing/2014/main" id="{CC0F1E2E-D5E0-6C5F-C597-E369E39E6D1C}"/>
              </a:ext>
            </a:extLst>
          </p:cNvPr>
          <p:cNvSpPr>
            <a:spLocks noGrp="1" noChangeArrowheads="1"/>
          </p:cNvSpPr>
          <p:nvPr>
            <p:ph type="title"/>
          </p:nvPr>
        </p:nvSpPr>
        <p:spPr bwMode="auto">
          <a:xfrm>
            <a:off x="7194620" y="743446"/>
            <a:ext cx="4186547" cy="49137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b" anchorCtr="0" compatLnSpc="1">
            <a:prstTxWarp prst="textNoShape">
              <a:avLst/>
            </a:prstTxWarp>
            <a:normAutofit/>
          </a:bodyPr>
          <a:lstStyle/>
          <a:p>
            <a:pPr marL="0" marR="0" lvl="0" indent="0" fontAlgn="base">
              <a:spcAft>
                <a:spcPct val="0"/>
              </a:spcAft>
              <a:buClrTx/>
              <a:buSzTx/>
              <a:tabLst/>
            </a:pPr>
            <a:r>
              <a:rPr kumimoji="0" lang="en-US" altLang="en-US" sz="2000" b="0" i="0" u="none" strike="noStrike" cap="none" normalizeH="0" baseline="0" dirty="0">
                <a:ln>
                  <a:noFill/>
                </a:ln>
                <a:effectLst/>
              </a:rPr>
              <a:t>The </a:t>
            </a:r>
            <a:r>
              <a:rPr kumimoji="0" lang="en-US" altLang="en-US" sz="2000" b="0" i="0" u="none" strike="noStrike" cap="none" normalizeH="0" baseline="0" dirty="0" err="1">
                <a:ln>
                  <a:noFill/>
                </a:ln>
                <a:effectLst/>
              </a:rPr>
              <a:t>UserFactory</a:t>
            </a:r>
            <a:r>
              <a:rPr kumimoji="0" lang="en-US" altLang="en-US" sz="2000" b="0" i="0" u="none" strike="noStrike" cap="none" normalizeH="0" baseline="0" dirty="0">
                <a:ln>
                  <a:noFill/>
                </a:ln>
                <a:effectLst/>
              </a:rPr>
              <a:t> class creates Student or Teacher objects based on the given role. If the role is invalid, it throws an exception. It's a simple implementation of the </a:t>
            </a:r>
            <a:r>
              <a:rPr kumimoji="0" lang="en-US" altLang="en-US" sz="2000" b="1" i="0" u="none" strike="noStrike" cap="none" normalizeH="0" baseline="0" dirty="0">
                <a:ln>
                  <a:noFill/>
                </a:ln>
                <a:effectLst/>
              </a:rPr>
              <a:t>Factory Method Pattern</a:t>
            </a:r>
            <a:r>
              <a:rPr kumimoji="0" lang="en-US" altLang="en-US" sz="2000" b="0" i="0" u="none" strike="noStrike" cap="none" normalizeH="0" baseline="0" dirty="0">
                <a:ln>
                  <a:noFill/>
                </a:ln>
                <a:effectLst/>
              </a:rPr>
              <a:t> for decoupling object creation.</a:t>
            </a:r>
            <a:endParaRPr kumimoji="0" lang="en-US" altLang="en-US" sz="2000" b="1" i="0" u="none" strike="noStrike" cap="none" normalizeH="0" baseline="0" dirty="0">
              <a:ln>
                <a:noFill/>
              </a:ln>
              <a:effectLst/>
            </a:endParaRPr>
          </a:p>
          <a:p>
            <a:pPr marL="0" marR="0" lvl="0" indent="0" fontAlgn="base">
              <a:spcAft>
                <a:spcPct val="0"/>
              </a:spcAft>
              <a:buClrTx/>
              <a:buSzTx/>
              <a:tabLst/>
            </a:pPr>
            <a:r>
              <a:rPr kumimoji="0" lang="en-US" altLang="en-US" sz="2000" b="1" i="0" u="none" strike="noStrike" cap="none" normalizeH="0" baseline="0" dirty="0">
                <a:ln>
                  <a:noFill/>
                </a:ln>
                <a:effectLst/>
              </a:rPr>
              <a:t>Example:</a:t>
            </a:r>
          </a:p>
          <a:p>
            <a:pPr marL="0" marR="0" lvl="0" indent="0" fontAlgn="base">
              <a:spcAft>
                <a:spcPct val="0"/>
              </a:spcAft>
              <a:buClrTx/>
              <a:buSzTx/>
              <a:tabLst/>
            </a:pPr>
            <a:r>
              <a:rPr kumimoji="0" lang="en-US" altLang="en-US" sz="2000" b="0" i="0" u="none" strike="noStrike" cap="none" normalizeH="0" baseline="0" dirty="0">
                <a:ln>
                  <a:noFill/>
                </a:ln>
                <a:effectLst/>
              </a:rPr>
              <a:t>java</a:t>
            </a:r>
          </a:p>
          <a:p>
            <a:pPr marL="0" marR="0" lvl="0" indent="0" fontAlgn="base">
              <a:spcAft>
                <a:spcPct val="0"/>
              </a:spcAft>
              <a:buClrTx/>
              <a:buSzTx/>
              <a:tabLst/>
            </a:pPr>
            <a:r>
              <a:rPr kumimoji="0" lang="en-US" altLang="en-US" sz="2000" b="0" i="0" u="none" strike="noStrike" cap="none" normalizeH="0" baseline="0" dirty="0">
                <a:ln>
                  <a:noFill/>
                </a:ln>
                <a:effectLst/>
              </a:rPr>
              <a:t>User student = </a:t>
            </a:r>
            <a:r>
              <a:rPr kumimoji="0" lang="en-US" altLang="en-US" sz="2000" b="0" i="0" u="none" strike="noStrike" cap="none" normalizeH="0" baseline="0" dirty="0" err="1">
                <a:ln>
                  <a:noFill/>
                </a:ln>
                <a:effectLst/>
              </a:rPr>
              <a:t>UserFactory.createUser</a:t>
            </a:r>
            <a:r>
              <a:rPr kumimoji="0" lang="en-US" altLang="en-US" sz="2000" b="0" i="0" u="none" strike="noStrike" cap="none" normalizeH="0" baseline="0" dirty="0">
                <a:ln>
                  <a:noFill/>
                </a:ln>
                <a:effectLst/>
              </a:rPr>
              <a:t>("student"); User teacher = </a:t>
            </a:r>
            <a:r>
              <a:rPr kumimoji="0" lang="en-US" altLang="en-US" sz="2000" b="0" i="0" u="none" strike="noStrike" cap="none" normalizeH="0" baseline="0" dirty="0" err="1">
                <a:ln>
                  <a:noFill/>
                </a:ln>
                <a:effectLst/>
              </a:rPr>
              <a:t>UserFactory.createUser</a:t>
            </a:r>
            <a:r>
              <a:rPr kumimoji="0" lang="en-US" altLang="en-US" sz="2000" b="0" i="0" u="none" strike="noStrike" cap="none" normalizeH="0" baseline="0" dirty="0">
                <a:ln>
                  <a:noFill/>
                </a:ln>
                <a:effectLst/>
              </a:rPr>
              <a:t>("teacher"); </a:t>
            </a:r>
          </a:p>
          <a:p>
            <a:pPr marL="0" marR="0" lvl="0" indent="0" fontAlgn="base">
              <a:spcAft>
                <a:spcPct val="0"/>
              </a:spcAft>
              <a:buClrTx/>
              <a:buSzTx/>
              <a:tabLst/>
            </a:pPr>
            <a:r>
              <a:rPr kumimoji="0" lang="en-US" altLang="en-US" sz="2000" b="0" i="0" u="none" strike="noStrike" cap="none" normalizeH="0" baseline="0" dirty="0">
                <a:ln>
                  <a:noFill/>
                </a:ln>
                <a:effectLst/>
              </a:rPr>
              <a:t>This allows easy creation of user objects based on roles.</a:t>
            </a:r>
          </a:p>
          <a:p>
            <a:pPr marL="0" marR="0" lvl="0" indent="0" fontAlgn="base">
              <a:spcAft>
                <a:spcPct val="0"/>
              </a:spcAft>
              <a:buClrTx/>
              <a:buSzTx/>
              <a:tabLst/>
            </a:pPr>
            <a:endParaRPr kumimoji="0" lang="en-US" altLang="en-US" sz="2000" b="0" i="0" u="none" strike="noStrike" cap="none" normalizeH="0" baseline="0" dirty="0">
              <a:ln>
                <a:noFill/>
              </a:ln>
              <a:effectLst/>
            </a:endParaRPr>
          </a:p>
        </p:txBody>
      </p:sp>
    </p:spTree>
    <p:extLst>
      <p:ext uri="{BB962C8B-B14F-4D97-AF65-F5344CB8AC3E}">
        <p14:creationId xmlns:p14="http://schemas.microsoft.com/office/powerpoint/2010/main" val="29012796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6788D451-97D1-630A-A0D9-19FD680C3ADD}"/>
              </a:ext>
            </a:extLst>
          </p:cNvPr>
          <p:cNvSpPr>
            <a:spLocks noGrp="1" noChangeArrowheads="1"/>
          </p:cNvSpPr>
          <p:nvPr>
            <p:ph type="title"/>
          </p:nvPr>
        </p:nvSpPr>
        <p:spPr bwMode="auto">
          <a:xfrm>
            <a:off x="742950" y="742951"/>
            <a:ext cx="3476625" cy="496252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algn="ctr" fontAlgn="base">
              <a:spcAft>
                <a:spcPct val="0"/>
              </a:spcAft>
              <a:buClrTx/>
              <a:buSzTx/>
              <a:tabLst/>
            </a:pPr>
            <a:r>
              <a:rPr kumimoji="0" lang="en-US" altLang="en-US" sz="1200" b="0" i="0" u="none" strike="noStrike" kern="1200" cap="none" normalizeH="0" baseline="0">
                <a:ln>
                  <a:noFill/>
                </a:ln>
                <a:solidFill>
                  <a:srgbClr val="FFFFFF"/>
                </a:solidFill>
                <a:effectLst/>
                <a:latin typeface="+mj-lt"/>
                <a:ea typeface="+mj-ea"/>
                <a:cs typeface="+mj-cs"/>
              </a:rPr>
              <a:t>The ViewQuestionsState class implements the ExamPageState interface. It is responsible for displaying the questions in a TeacherExamPage context.</a:t>
            </a:r>
            <a:endParaRPr kumimoji="0" lang="en-US" altLang="en-US" sz="1200" b="1" i="0" u="none" strike="noStrike" kern="1200" cap="none" normalizeH="0" baseline="0">
              <a:ln>
                <a:noFill/>
              </a:ln>
              <a:solidFill>
                <a:srgbClr val="FFFFFF"/>
              </a:solidFill>
              <a:effectLst/>
              <a:latin typeface="+mj-lt"/>
              <a:ea typeface="+mj-ea"/>
              <a:cs typeface="+mj-cs"/>
            </a:endParaRPr>
          </a:p>
          <a:p>
            <a:pPr marL="0" marR="0" lvl="0" indent="0" algn="ctr" fontAlgn="base">
              <a:spcAft>
                <a:spcPct val="0"/>
              </a:spcAft>
              <a:buClrTx/>
              <a:buSzTx/>
              <a:tabLst/>
            </a:pPr>
            <a:r>
              <a:rPr kumimoji="0" lang="en-US" altLang="en-US" sz="1200" b="1" i="0" u="none" strike="noStrike" kern="1200" cap="none" normalizeH="0" baseline="0">
                <a:ln>
                  <a:noFill/>
                </a:ln>
                <a:solidFill>
                  <a:srgbClr val="FFFFFF"/>
                </a:solidFill>
                <a:effectLst/>
                <a:latin typeface="+mj-lt"/>
                <a:ea typeface="+mj-ea"/>
                <a:cs typeface="+mj-cs"/>
              </a:rPr>
              <a:t>Key Points:</a:t>
            </a:r>
          </a:p>
          <a:p>
            <a:pPr marL="0" marR="0" lvl="0" indent="0" algn="ctr" fontAlgn="base">
              <a:spcAft>
                <a:spcPct val="0"/>
              </a:spcAft>
              <a:buClrTx/>
              <a:buSzTx/>
              <a:tabLst/>
            </a:pPr>
            <a:r>
              <a:rPr kumimoji="0" lang="en-US" altLang="en-US" sz="1200" b="0" i="0" u="none" strike="noStrike" kern="1200" cap="none" normalizeH="0" baseline="0">
                <a:ln>
                  <a:noFill/>
                </a:ln>
                <a:solidFill>
                  <a:srgbClr val="FFFFFF"/>
                </a:solidFill>
                <a:effectLst/>
                <a:latin typeface="+mj-lt"/>
                <a:ea typeface="+mj-ea"/>
                <a:cs typeface="+mj-cs"/>
              </a:rPr>
              <a:t>It creates a JFrame to display questions.</a:t>
            </a:r>
          </a:p>
          <a:p>
            <a:pPr marL="0" marR="0" lvl="0" indent="0" algn="ctr" fontAlgn="base">
              <a:spcAft>
                <a:spcPct val="0"/>
              </a:spcAft>
              <a:buClrTx/>
              <a:buSzTx/>
              <a:tabLst/>
            </a:pPr>
            <a:r>
              <a:rPr kumimoji="0" lang="en-US" altLang="en-US" sz="1200" b="0" i="0" u="none" strike="noStrike" kern="1200" cap="none" normalizeH="0" baseline="0">
                <a:ln>
                  <a:noFill/>
                </a:ln>
                <a:solidFill>
                  <a:srgbClr val="FFFFFF"/>
                </a:solidFill>
                <a:effectLst/>
                <a:latin typeface="+mj-lt"/>
                <a:ea typeface="+mj-ea"/>
                <a:cs typeface="+mj-cs"/>
              </a:rPr>
              <a:t>It uses JTextArea components to show the questions in a scrollable panel.</a:t>
            </a:r>
          </a:p>
          <a:p>
            <a:pPr marL="0" marR="0" lvl="0" indent="0" algn="ctr" fontAlgn="base">
              <a:spcAft>
                <a:spcPct val="0"/>
              </a:spcAft>
              <a:buClrTx/>
              <a:buSzTx/>
              <a:tabLst/>
            </a:pPr>
            <a:r>
              <a:rPr kumimoji="0" lang="en-US" altLang="en-US" sz="1200" b="0" i="0" u="none" strike="noStrike" kern="1200" cap="none" normalizeH="0" baseline="0">
                <a:ln>
                  <a:noFill/>
                </a:ln>
                <a:solidFill>
                  <a:srgbClr val="FFFFFF"/>
                </a:solidFill>
                <a:effectLst/>
                <a:latin typeface="+mj-lt"/>
                <a:ea typeface="+mj-ea"/>
                <a:cs typeface="+mj-cs"/>
              </a:rPr>
              <a:t>The questions are retrieved from the TeacherExamPage context and displayed in a vertical layout.</a:t>
            </a:r>
          </a:p>
          <a:p>
            <a:pPr marL="0" marR="0" lvl="0" indent="0" algn="ctr" fontAlgn="base">
              <a:spcAft>
                <a:spcPct val="0"/>
              </a:spcAft>
              <a:buClrTx/>
              <a:buSzTx/>
              <a:tabLst/>
            </a:pPr>
            <a:r>
              <a:rPr kumimoji="0" lang="en-US" altLang="en-US" sz="1200" b="0" i="0" u="none" strike="noStrike" kern="1200" cap="none" normalizeH="0" baseline="0">
                <a:ln>
                  <a:noFill/>
                </a:ln>
                <a:solidFill>
                  <a:srgbClr val="FFFFFF"/>
                </a:solidFill>
                <a:effectLst/>
                <a:latin typeface="+mj-lt"/>
                <a:ea typeface="+mj-ea"/>
                <a:cs typeface="+mj-cs"/>
              </a:rPr>
              <a:t>The textArea.setEditable(false) ensures the questions cannot be edited.</a:t>
            </a:r>
          </a:p>
          <a:p>
            <a:pPr marL="0" marR="0" lvl="0" indent="0" algn="ctr" fontAlgn="base">
              <a:spcAft>
                <a:spcPct val="0"/>
              </a:spcAft>
              <a:buClrTx/>
              <a:buSzTx/>
              <a:tabLst/>
            </a:pPr>
            <a:endParaRPr kumimoji="0" lang="en-US" altLang="en-US" sz="1200" b="1" i="0" u="none" strike="noStrike" kern="1200" cap="none" normalizeH="0" baseline="0">
              <a:ln>
                <a:noFill/>
              </a:ln>
              <a:solidFill>
                <a:srgbClr val="FFFFFF"/>
              </a:solidFill>
              <a:effectLst/>
              <a:latin typeface="+mj-lt"/>
              <a:ea typeface="+mj-ea"/>
              <a:cs typeface="+mj-cs"/>
            </a:endParaRPr>
          </a:p>
          <a:p>
            <a:pPr marL="0" marR="0" lvl="0" indent="0" algn="ctr" fontAlgn="base">
              <a:spcAft>
                <a:spcPct val="0"/>
              </a:spcAft>
              <a:buClrTx/>
              <a:buSzTx/>
              <a:tabLst/>
            </a:pPr>
            <a:r>
              <a:rPr kumimoji="0" lang="en-US" altLang="en-US" sz="1200" b="1" i="0" u="none" strike="noStrike" kern="1200" cap="none" normalizeH="0" baseline="0">
                <a:ln>
                  <a:noFill/>
                </a:ln>
                <a:solidFill>
                  <a:srgbClr val="FFFFFF"/>
                </a:solidFill>
                <a:effectLst/>
                <a:latin typeface="+mj-lt"/>
                <a:ea typeface="+mj-ea"/>
                <a:cs typeface="+mj-cs"/>
              </a:rPr>
              <a:t>Summary:</a:t>
            </a:r>
          </a:p>
          <a:p>
            <a:pPr marL="0" marR="0" lvl="0" indent="0" algn="ctr" fontAlgn="base">
              <a:spcAft>
                <a:spcPct val="0"/>
              </a:spcAft>
              <a:buClrTx/>
              <a:buSzTx/>
              <a:tabLst/>
            </a:pPr>
            <a:r>
              <a:rPr kumimoji="0" lang="en-US" altLang="en-US" sz="1200" b="0" i="0" u="none" strike="noStrike" kern="1200" cap="none" normalizeH="0" baseline="0">
                <a:ln>
                  <a:noFill/>
                </a:ln>
                <a:solidFill>
                  <a:srgbClr val="FFFFFF"/>
                </a:solidFill>
                <a:effectLst/>
                <a:latin typeface="+mj-lt"/>
                <a:ea typeface="+mj-ea"/>
                <a:cs typeface="+mj-cs"/>
              </a:rPr>
              <a:t>This class is part of a state pattern implementation to allow switching between different states (such as viewing or adding questions) in the TeacherExamPage. The questions are shown in a scrollable panel for easy viewing.</a:t>
            </a:r>
          </a:p>
        </p:txBody>
      </p:sp>
      <p:pic>
        <p:nvPicPr>
          <p:cNvPr id="6" name="Picture 5">
            <a:extLst>
              <a:ext uri="{FF2B5EF4-FFF2-40B4-BE49-F238E27FC236}">
                <a16:creationId xmlns:a16="http://schemas.microsoft.com/office/drawing/2014/main" id="{B80CDD9B-7ED7-7E4C-7B70-065E08378C16}"/>
              </a:ext>
            </a:extLst>
          </p:cNvPr>
          <p:cNvPicPr>
            <a:picLocks noChangeAspect="1"/>
          </p:cNvPicPr>
          <p:nvPr/>
        </p:nvPicPr>
        <p:blipFill>
          <a:blip r:embed="rId2"/>
          <a:stretch>
            <a:fillRect/>
          </a:stretch>
        </p:blipFill>
        <p:spPr>
          <a:xfrm>
            <a:off x="5153822" y="1589787"/>
            <a:ext cx="6553545" cy="3686368"/>
          </a:xfrm>
          <a:prstGeom prst="rect">
            <a:avLst/>
          </a:prstGeom>
        </p:spPr>
      </p:pic>
    </p:spTree>
    <p:extLst>
      <p:ext uri="{BB962C8B-B14F-4D97-AF65-F5344CB8AC3E}">
        <p14:creationId xmlns:p14="http://schemas.microsoft.com/office/powerpoint/2010/main" val="544431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575A102-D95D-4D6E-8F1B-49EED0AEC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Rectangle 1">
            <a:extLst>
              <a:ext uri="{FF2B5EF4-FFF2-40B4-BE49-F238E27FC236}">
                <a16:creationId xmlns:a16="http://schemas.microsoft.com/office/drawing/2014/main" id="{694D91A9-48E1-A71C-6832-34B3D78B1F10}"/>
              </a:ext>
            </a:extLst>
          </p:cNvPr>
          <p:cNvSpPr>
            <a:spLocks noGrp="1" noChangeArrowheads="1"/>
          </p:cNvSpPr>
          <p:nvPr>
            <p:ph type="ctrTitle"/>
          </p:nvPr>
        </p:nvSpPr>
        <p:spPr bwMode="auto">
          <a:xfrm>
            <a:off x="793159" y="1377146"/>
            <a:ext cx="4020001" cy="402886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b" anchorCtr="0" compatLnSpc="1">
            <a:prstTxWarp prst="textNoShape">
              <a:avLst/>
            </a:prstTxWarp>
            <a:noAutofit/>
          </a:bodyPr>
          <a:lstStyle/>
          <a:p>
            <a:pPr marL="0" marR="0" lvl="0" indent="0" defTabSz="914400" rtl="0" eaLnBrk="0" fontAlgn="base" latinLnBrk="0" hangingPunct="0">
              <a:spcBef>
                <a:spcPct val="0"/>
              </a:spcBef>
              <a:spcAft>
                <a:spcPct val="0"/>
              </a:spcAft>
              <a:buClrTx/>
              <a:buSzTx/>
              <a:buFontTx/>
              <a:buChar char="•"/>
              <a:tabLst/>
            </a:pPr>
            <a:r>
              <a:rPr kumimoji="0" lang="en-US" altLang="en-US" sz="1100" b="1" i="0" u="none" strike="noStrike" cap="none" normalizeH="0" baseline="0" dirty="0">
                <a:ln>
                  <a:noFill/>
                </a:ln>
                <a:solidFill>
                  <a:srgbClr val="FFFFFF"/>
                </a:solidFill>
                <a:effectLst/>
                <a:latin typeface="Arial" panose="020B0604020202020204" pitchFamily="34" charset="0"/>
              </a:rPr>
              <a:t>State Design Pattern</a:t>
            </a:r>
            <a:r>
              <a:rPr kumimoji="0" lang="en-US" altLang="en-US" sz="1100" b="0" i="0" u="none" strike="noStrike" cap="none" normalizeH="0" baseline="0" dirty="0">
                <a:ln>
                  <a:noFill/>
                </a:ln>
                <a:solidFill>
                  <a:srgbClr val="FFFFFF"/>
                </a:solidFill>
                <a:effectLst/>
                <a:latin typeface="Arial" panose="020B0604020202020204" pitchFamily="34" charset="0"/>
              </a:rPr>
              <a:t>:</a:t>
            </a:r>
          </a:p>
          <a:p>
            <a:pPr marL="0" marR="0" lvl="0" indent="0" defTabSz="914400" rtl="0" eaLnBrk="0" fontAlgn="base" latinLnBrk="0" hangingPunct="0">
              <a:spcBef>
                <a:spcPct val="0"/>
              </a:spcBef>
              <a:spcAft>
                <a:spcPct val="0"/>
              </a:spcAft>
              <a:buClrTx/>
              <a:buSzTx/>
              <a:buFontTx/>
              <a:buChar char="•"/>
              <a:tabLst/>
            </a:pPr>
            <a:r>
              <a:rPr kumimoji="0" lang="en-US" altLang="en-US" sz="1100" b="0" i="0" u="none" strike="noStrike" cap="none" normalizeH="0" baseline="0" dirty="0">
                <a:ln>
                  <a:noFill/>
                </a:ln>
                <a:solidFill>
                  <a:srgbClr val="FFFFFF"/>
                </a:solidFill>
                <a:effectLst/>
                <a:latin typeface="Arial" panose="020B0604020202020204" pitchFamily="34" charset="0"/>
              </a:rPr>
              <a:t>This class implements the </a:t>
            </a:r>
            <a:r>
              <a:rPr kumimoji="0" lang="en-US" altLang="en-US" sz="1100" b="1" i="0" u="none" strike="noStrike" cap="none" normalizeH="0" baseline="0" dirty="0">
                <a:ln>
                  <a:noFill/>
                </a:ln>
                <a:solidFill>
                  <a:srgbClr val="FFFFFF"/>
                </a:solidFill>
                <a:effectLst/>
                <a:latin typeface="Arial" panose="020B0604020202020204" pitchFamily="34" charset="0"/>
              </a:rPr>
              <a:t>State Pattern</a:t>
            </a:r>
            <a:r>
              <a:rPr kumimoji="0" lang="en-US" altLang="en-US" sz="1100" b="0" i="0" u="none" strike="noStrike" cap="none" normalizeH="0" baseline="0" dirty="0">
                <a:ln>
                  <a:noFill/>
                </a:ln>
                <a:solidFill>
                  <a:srgbClr val="FFFFFF"/>
                </a:solidFill>
                <a:effectLst/>
                <a:latin typeface="Arial" panose="020B0604020202020204" pitchFamily="34" charset="0"/>
              </a:rPr>
              <a:t> by conforming to the </a:t>
            </a:r>
            <a:r>
              <a:rPr kumimoji="0" lang="en-US" altLang="en-US" sz="1100" b="0" i="0" u="none" strike="noStrike" cap="none" normalizeH="0" baseline="0" dirty="0" err="1">
                <a:ln>
                  <a:noFill/>
                </a:ln>
                <a:solidFill>
                  <a:srgbClr val="FFFFFF"/>
                </a:solidFill>
                <a:effectLst/>
                <a:latin typeface="Arial Unicode MS"/>
              </a:rPr>
              <a:t>ExamPageState</a:t>
            </a:r>
            <a:r>
              <a:rPr kumimoji="0" lang="en-US" altLang="en-US" sz="1100" b="0" i="0" u="none" strike="noStrike" cap="none" normalizeH="0" baseline="0" dirty="0">
                <a:ln>
                  <a:noFill/>
                </a:ln>
                <a:solidFill>
                  <a:srgbClr val="FFFFFF"/>
                </a:solidFill>
                <a:effectLst/>
              </a:rPr>
              <a:t> interface.</a:t>
            </a:r>
            <a:endParaRPr kumimoji="0" lang="en-US" altLang="en-US" sz="1100" b="0" i="0" u="none" strike="noStrike" cap="none" normalizeH="0" baseline="0" dirty="0">
              <a:ln>
                <a:noFill/>
              </a:ln>
              <a:solidFill>
                <a:srgbClr val="FFFFFF"/>
              </a:solidFill>
              <a:effectLst/>
              <a:latin typeface="Arial" panose="020B0604020202020204" pitchFamily="34" charset="0"/>
            </a:endParaRPr>
          </a:p>
          <a:p>
            <a:pPr marL="0" marR="0" lvl="0" indent="0" defTabSz="914400" rtl="0" eaLnBrk="0" fontAlgn="base" latinLnBrk="0" hangingPunct="0">
              <a:spcBef>
                <a:spcPct val="0"/>
              </a:spcBef>
              <a:spcAft>
                <a:spcPct val="0"/>
              </a:spcAft>
              <a:buClrTx/>
              <a:buSzTx/>
              <a:buFontTx/>
              <a:buChar char="•"/>
              <a:tabLst/>
            </a:pPr>
            <a:r>
              <a:rPr kumimoji="0" lang="en-US" altLang="en-US" sz="1100" b="0" i="0" u="none" strike="noStrike" cap="none" normalizeH="0" baseline="0" dirty="0">
                <a:ln>
                  <a:noFill/>
                </a:ln>
                <a:solidFill>
                  <a:srgbClr val="FFFFFF"/>
                </a:solidFill>
                <a:effectLst/>
                <a:latin typeface="Arial" panose="020B0604020202020204" pitchFamily="34" charset="0"/>
              </a:rPr>
              <a:t>It defines the behavior for the "Add Exam" state of the </a:t>
            </a:r>
            <a:r>
              <a:rPr kumimoji="0" lang="en-US" altLang="en-US" sz="1100" b="1" i="0" u="none" strike="noStrike" cap="none" normalizeH="0" baseline="0" dirty="0" err="1">
                <a:ln>
                  <a:noFill/>
                </a:ln>
                <a:solidFill>
                  <a:srgbClr val="FFFFFF"/>
                </a:solidFill>
                <a:effectLst/>
                <a:latin typeface="Arial" panose="020B0604020202020204" pitchFamily="34" charset="0"/>
              </a:rPr>
              <a:t>TeacherExamPage</a:t>
            </a:r>
            <a:r>
              <a:rPr kumimoji="0" lang="en-US" altLang="en-US" sz="1100" b="0" i="0" u="none" strike="noStrike" cap="none" normalizeH="0" baseline="0" dirty="0">
                <a:ln>
                  <a:noFill/>
                </a:ln>
                <a:solidFill>
                  <a:srgbClr val="FFFFFF"/>
                </a:solidFill>
                <a:effectLst/>
                <a:latin typeface="Arial" panose="020B0604020202020204" pitchFamily="34" charset="0"/>
              </a:rPr>
              <a:t>.</a:t>
            </a:r>
          </a:p>
          <a:p>
            <a:pPr marL="0" marR="0" lvl="0" indent="0" defTabSz="914400" rtl="0" eaLnBrk="0" fontAlgn="base" latinLnBrk="0" hangingPunct="0">
              <a:spcBef>
                <a:spcPct val="0"/>
              </a:spcBef>
              <a:spcAft>
                <a:spcPct val="0"/>
              </a:spcAft>
              <a:buClrTx/>
              <a:buSzTx/>
              <a:buFontTx/>
              <a:buChar char="•"/>
              <a:tabLst/>
            </a:pPr>
            <a:r>
              <a:rPr kumimoji="0" lang="en-US" altLang="en-US" sz="1100" b="1" i="0" u="none" strike="noStrike" cap="none" normalizeH="0" baseline="0" dirty="0">
                <a:ln>
                  <a:noFill/>
                </a:ln>
                <a:solidFill>
                  <a:srgbClr val="FFFFFF"/>
                </a:solidFill>
                <a:effectLst/>
                <a:latin typeface="Arial" panose="020B0604020202020204" pitchFamily="34" charset="0"/>
              </a:rPr>
              <a:t>User Interface for Adding Questions</a:t>
            </a:r>
            <a:r>
              <a:rPr kumimoji="0" lang="en-US" altLang="en-US" sz="1100" b="0" i="0" u="none" strike="noStrike" cap="none" normalizeH="0" baseline="0" dirty="0">
                <a:ln>
                  <a:noFill/>
                </a:ln>
                <a:solidFill>
                  <a:srgbClr val="FFFFFF"/>
                </a:solidFill>
                <a:effectLst/>
                <a:latin typeface="Arial" panose="020B0604020202020204" pitchFamily="34" charset="0"/>
              </a:rPr>
              <a:t>:</a:t>
            </a:r>
          </a:p>
          <a:p>
            <a:pPr marL="0" marR="0" lvl="0" indent="0" defTabSz="914400" rtl="0" eaLnBrk="0" fontAlgn="base" latinLnBrk="0" hangingPunct="0">
              <a:spcBef>
                <a:spcPct val="0"/>
              </a:spcBef>
              <a:spcAft>
                <a:spcPct val="0"/>
              </a:spcAft>
              <a:buClrTx/>
              <a:buSzTx/>
              <a:buFontTx/>
              <a:buChar char="•"/>
              <a:tabLst/>
            </a:pPr>
            <a:r>
              <a:rPr kumimoji="0" lang="en-US" altLang="en-US" sz="1100" b="0" i="0" u="none" strike="noStrike" cap="none" normalizeH="0" baseline="0" dirty="0">
                <a:ln>
                  <a:noFill/>
                </a:ln>
                <a:solidFill>
                  <a:srgbClr val="FFFFFF"/>
                </a:solidFill>
                <a:effectLst/>
                <a:latin typeface="Arial" panose="020B0604020202020204" pitchFamily="34" charset="0"/>
              </a:rPr>
              <a:t>The </a:t>
            </a:r>
            <a:r>
              <a:rPr kumimoji="0" lang="en-US" altLang="en-US" sz="1100" b="0" i="0" u="none" strike="noStrike" cap="none" normalizeH="0" baseline="0" dirty="0">
                <a:ln>
                  <a:noFill/>
                </a:ln>
                <a:solidFill>
                  <a:srgbClr val="FFFFFF"/>
                </a:solidFill>
                <a:effectLst/>
                <a:latin typeface="Arial Unicode MS"/>
              </a:rPr>
              <a:t>display()</a:t>
            </a:r>
            <a:r>
              <a:rPr kumimoji="0" lang="en-US" altLang="en-US" sz="1100" b="0" i="0" u="none" strike="noStrike" cap="none" normalizeH="0" baseline="0" dirty="0">
                <a:ln>
                  <a:noFill/>
                </a:ln>
                <a:solidFill>
                  <a:srgbClr val="FFFFFF"/>
                </a:solidFill>
                <a:effectLst/>
              </a:rPr>
              <a:t> method creates a </a:t>
            </a:r>
            <a:r>
              <a:rPr kumimoji="0" lang="en-US" altLang="en-US" sz="1100" b="1" i="0" u="none" strike="noStrike" cap="none" normalizeH="0" baseline="0" dirty="0">
                <a:ln>
                  <a:noFill/>
                </a:ln>
                <a:solidFill>
                  <a:srgbClr val="FFFFFF"/>
                </a:solidFill>
                <a:effectLst/>
                <a:latin typeface="Arial" panose="020B0604020202020204" pitchFamily="34" charset="0"/>
              </a:rPr>
              <a:t>GUI form</a:t>
            </a:r>
            <a:r>
              <a:rPr kumimoji="0" lang="en-US" altLang="en-US" sz="1100" b="0" i="0" u="none" strike="noStrike" cap="none" normalizeH="0" baseline="0" dirty="0">
                <a:ln>
                  <a:noFill/>
                </a:ln>
                <a:solidFill>
                  <a:srgbClr val="FFFFFF"/>
                </a:solidFill>
                <a:effectLst/>
                <a:latin typeface="Arial" panose="020B0604020202020204" pitchFamily="34" charset="0"/>
              </a:rPr>
              <a:t> that allows the teacher to enter a new question and its options (Option 1, Option 2, Option 3, Option 4) along with the correct option (1-4).</a:t>
            </a:r>
          </a:p>
          <a:p>
            <a:pPr marL="0" marR="0" lvl="0" indent="0" defTabSz="914400" rtl="0" eaLnBrk="0" fontAlgn="base" latinLnBrk="0" hangingPunct="0">
              <a:spcBef>
                <a:spcPct val="0"/>
              </a:spcBef>
              <a:spcAft>
                <a:spcPct val="0"/>
              </a:spcAft>
              <a:buClrTx/>
              <a:buSzTx/>
              <a:buFontTx/>
              <a:buChar char="•"/>
              <a:tabLst/>
            </a:pPr>
            <a:r>
              <a:rPr kumimoji="0" lang="en-US" altLang="en-US" sz="1100" b="0" i="0" u="none" strike="noStrike" cap="none" normalizeH="0" baseline="0" dirty="0">
                <a:ln>
                  <a:noFill/>
                </a:ln>
                <a:solidFill>
                  <a:srgbClr val="FFFFFF"/>
                </a:solidFill>
                <a:effectLst/>
                <a:latin typeface="Arial" panose="020B0604020202020204" pitchFamily="34" charset="0"/>
              </a:rPr>
              <a:t>The GUI form uses </a:t>
            </a:r>
            <a:r>
              <a:rPr kumimoji="0" lang="en-US" altLang="en-US" sz="1100" b="1" i="0" u="none" strike="noStrike" cap="none" normalizeH="0" baseline="0" dirty="0" err="1">
                <a:ln>
                  <a:noFill/>
                </a:ln>
                <a:solidFill>
                  <a:srgbClr val="FFFFFF"/>
                </a:solidFill>
                <a:effectLst/>
                <a:latin typeface="Arial" panose="020B0604020202020204" pitchFamily="34" charset="0"/>
              </a:rPr>
              <a:t>JTextFields</a:t>
            </a:r>
            <a:r>
              <a:rPr kumimoji="0" lang="en-US" altLang="en-US" sz="1100" b="0" i="0" u="none" strike="noStrike" cap="none" normalizeH="0" baseline="0" dirty="0">
                <a:ln>
                  <a:noFill/>
                </a:ln>
                <a:solidFill>
                  <a:srgbClr val="FFFFFF"/>
                </a:solidFill>
                <a:effectLst/>
                <a:latin typeface="Arial" panose="020B0604020202020204" pitchFamily="34" charset="0"/>
              </a:rPr>
              <a:t> for inputs and a </a:t>
            </a:r>
            <a:r>
              <a:rPr kumimoji="0" lang="en-US" altLang="en-US" sz="1100" b="1" i="0" u="none" strike="noStrike" cap="none" normalizeH="0" baseline="0" dirty="0" err="1">
                <a:ln>
                  <a:noFill/>
                </a:ln>
                <a:solidFill>
                  <a:srgbClr val="FFFFFF"/>
                </a:solidFill>
                <a:effectLst/>
                <a:latin typeface="Arial" panose="020B0604020202020204" pitchFamily="34" charset="0"/>
              </a:rPr>
              <a:t>JButton</a:t>
            </a:r>
            <a:r>
              <a:rPr kumimoji="0" lang="en-US" altLang="en-US" sz="1100" b="0" i="0" u="none" strike="noStrike" cap="none" normalizeH="0" baseline="0" dirty="0">
                <a:ln>
                  <a:noFill/>
                </a:ln>
                <a:solidFill>
                  <a:srgbClr val="FFFFFF"/>
                </a:solidFill>
                <a:effectLst/>
                <a:latin typeface="Arial" panose="020B0604020202020204" pitchFamily="34" charset="0"/>
              </a:rPr>
              <a:t> to trigger the action of saving the question.</a:t>
            </a:r>
          </a:p>
          <a:p>
            <a:pPr marL="0" marR="0" lvl="0" indent="0" defTabSz="914400" rtl="0" eaLnBrk="0" fontAlgn="base" latinLnBrk="0" hangingPunct="0">
              <a:spcBef>
                <a:spcPct val="0"/>
              </a:spcBef>
              <a:spcAft>
                <a:spcPct val="0"/>
              </a:spcAft>
              <a:buClrTx/>
              <a:buSzTx/>
              <a:buFontTx/>
              <a:buChar char="•"/>
              <a:tabLst/>
            </a:pPr>
            <a:r>
              <a:rPr kumimoji="0" lang="en-US" altLang="en-US" sz="1100" b="1" i="0" u="none" strike="noStrike" cap="none" normalizeH="0" baseline="0" dirty="0">
                <a:ln>
                  <a:noFill/>
                </a:ln>
                <a:solidFill>
                  <a:srgbClr val="FFFFFF"/>
                </a:solidFill>
                <a:effectLst/>
                <a:latin typeface="Arial" panose="020B0604020202020204" pitchFamily="34" charset="0"/>
              </a:rPr>
              <a:t>Saving Questions to the Database</a:t>
            </a:r>
            <a:r>
              <a:rPr kumimoji="0" lang="en-US" altLang="en-US" sz="1100" b="0" i="0" u="none" strike="noStrike" cap="none" normalizeH="0" baseline="0" dirty="0">
                <a:ln>
                  <a:noFill/>
                </a:ln>
                <a:solidFill>
                  <a:srgbClr val="FFFFFF"/>
                </a:solidFill>
                <a:effectLst/>
                <a:latin typeface="Arial" panose="020B0604020202020204" pitchFamily="34" charset="0"/>
              </a:rPr>
              <a:t>:</a:t>
            </a:r>
          </a:p>
          <a:p>
            <a:pPr marL="0" marR="0" lvl="0" indent="0" defTabSz="914400" rtl="0" eaLnBrk="0" fontAlgn="base" latinLnBrk="0" hangingPunct="0">
              <a:spcBef>
                <a:spcPct val="0"/>
              </a:spcBef>
              <a:spcAft>
                <a:spcPct val="0"/>
              </a:spcAft>
              <a:buClrTx/>
              <a:buSzTx/>
              <a:buFontTx/>
              <a:buChar char="•"/>
              <a:tabLst/>
            </a:pPr>
            <a:r>
              <a:rPr kumimoji="0" lang="en-US" altLang="en-US" sz="1100" b="0" i="0" u="none" strike="noStrike" cap="none" normalizeH="0" baseline="0" dirty="0">
                <a:ln>
                  <a:noFill/>
                </a:ln>
                <a:solidFill>
                  <a:srgbClr val="FFFFFF"/>
                </a:solidFill>
                <a:effectLst/>
                <a:latin typeface="Arial" panose="020B0604020202020204" pitchFamily="34" charset="0"/>
              </a:rPr>
              <a:t>When the "Save Question" button is clicked, the input fields are read, and the provided data (question, options, and correct option) are sent to the </a:t>
            </a:r>
            <a:r>
              <a:rPr kumimoji="0" lang="en-US" altLang="en-US" sz="1100" b="1" i="0" u="none" strike="noStrike" cap="none" normalizeH="0" baseline="0" dirty="0" err="1">
                <a:ln>
                  <a:noFill/>
                </a:ln>
                <a:solidFill>
                  <a:srgbClr val="FFFFFF"/>
                </a:solidFill>
                <a:effectLst/>
                <a:latin typeface="Arial" panose="020B0604020202020204" pitchFamily="34" charset="0"/>
              </a:rPr>
              <a:t>TeacherExamPage</a:t>
            </a:r>
            <a:r>
              <a:rPr kumimoji="0" lang="en-US" altLang="en-US" sz="1100" b="0" i="0" u="none" strike="noStrike" cap="none" normalizeH="0" baseline="0" dirty="0">
                <a:ln>
                  <a:noFill/>
                </a:ln>
                <a:solidFill>
                  <a:srgbClr val="FFFFFF"/>
                </a:solidFill>
                <a:effectLst/>
                <a:latin typeface="Arial" panose="020B0604020202020204" pitchFamily="34" charset="0"/>
              </a:rPr>
              <a:t> using </a:t>
            </a:r>
            <a:r>
              <a:rPr kumimoji="0" lang="en-US" altLang="en-US" sz="1100" b="0" i="0" u="none" strike="noStrike" cap="none" normalizeH="0" baseline="0" dirty="0" err="1">
                <a:ln>
                  <a:noFill/>
                </a:ln>
                <a:solidFill>
                  <a:srgbClr val="FFFFFF"/>
                </a:solidFill>
                <a:effectLst/>
                <a:latin typeface="Arial Unicode MS"/>
              </a:rPr>
              <a:t>context.addQuestionToDatabase</a:t>
            </a:r>
            <a:r>
              <a:rPr kumimoji="0" lang="en-US" altLang="en-US" sz="1100" b="0" i="0" u="none" strike="noStrike" cap="none" normalizeH="0" baseline="0" dirty="0">
                <a:ln>
                  <a:noFill/>
                </a:ln>
                <a:solidFill>
                  <a:srgbClr val="FFFFFF"/>
                </a:solidFill>
                <a:effectLst/>
                <a:latin typeface="Arial Unicode MS"/>
              </a:rPr>
              <a:t>()</a:t>
            </a:r>
            <a:r>
              <a:rPr kumimoji="0" lang="en-US" altLang="en-US" sz="1100" b="0" i="0" u="none" strike="noStrike" cap="none" normalizeH="0" baseline="0" dirty="0">
                <a:ln>
                  <a:noFill/>
                </a:ln>
                <a:solidFill>
                  <a:srgbClr val="FFFFFF"/>
                </a:solidFill>
                <a:effectLst/>
              </a:rPr>
              <a:t>.</a:t>
            </a:r>
            <a:endParaRPr kumimoji="0" lang="en-US" altLang="en-US" sz="1100" b="0" i="0" u="none" strike="noStrike" cap="none" normalizeH="0" baseline="0" dirty="0">
              <a:ln>
                <a:noFill/>
              </a:ln>
              <a:solidFill>
                <a:srgbClr val="FFFFFF"/>
              </a:solidFill>
              <a:effectLst/>
              <a:latin typeface="Arial" panose="020B0604020202020204" pitchFamily="34" charset="0"/>
            </a:endParaRPr>
          </a:p>
          <a:p>
            <a:pPr marL="0" marR="0" lvl="0" indent="0" defTabSz="914400" rtl="0" eaLnBrk="0" fontAlgn="base" latinLnBrk="0" hangingPunct="0">
              <a:spcBef>
                <a:spcPct val="0"/>
              </a:spcBef>
              <a:spcAft>
                <a:spcPct val="0"/>
              </a:spcAft>
              <a:buClrTx/>
              <a:buSzTx/>
              <a:buFontTx/>
              <a:buChar char="•"/>
              <a:tabLst/>
            </a:pPr>
            <a:r>
              <a:rPr kumimoji="0" lang="en-US" altLang="en-US" sz="1100" b="0" i="0" u="none" strike="noStrike" cap="none" normalizeH="0" baseline="0" dirty="0">
                <a:ln>
                  <a:noFill/>
                </a:ln>
                <a:solidFill>
                  <a:srgbClr val="FFFFFF"/>
                </a:solidFill>
                <a:effectLst/>
                <a:latin typeface="Arial" panose="020B0604020202020204" pitchFamily="34" charset="0"/>
              </a:rPr>
              <a:t>This method connects to the database and inserts the question into a </a:t>
            </a:r>
            <a:r>
              <a:rPr kumimoji="0" lang="en-US" altLang="en-US" sz="1100" b="0" i="0" u="none" strike="noStrike" cap="none" normalizeH="0" baseline="0" dirty="0">
                <a:ln>
                  <a:noFill/>
                </a:ln>
                <a:solidFill>
                  <a:srgbClr val="FFFFFF"/>
                </a:solidFill>
                <a:effectLst/>
                <a:latin typeface="Arial Unicode MS"/>
              </a:rPr>
              <a:t>questions</a:t>
            </a:r>
            <a:r>
              <a:rPr kumimoji="0" lang="en-US" altLang="en-US" sz="1100" b="0" i="0" u="none" strike="noStrike" cap="none" normalizeH="0" baseline="0" dirty="0">
                <a:ln>
                  <a:noFill/>
                </a:ln>
                <a:solidFill>
                  <a:srgbClr val="FFFFFF"/>
                </a:solidFill>
                <a:effectLst/>
              </a:rPr>
              <a:t> table.</a:t>
            </a:r>
            <a:endParaRPr kumimoji="0" lang="en-US" altLang="en-US" sz="1100" b="0" i="0" u="none" strike="noStrike" cap="none" normalizeH="0" baseline="0" dirty="0">
              <a:ln>
                <a:noFill/>
              </a:ln>
              <a:solidFill>
                <a:srgbClr val="FFFFFF"/>
              </a:solidFill>
              <a:effectLst/>
              <a:latin typeface="Arial" panose="020B0604020202020204" pitchFamily="34" charset="0"/>
            </a:endParaRPr>
          </a:p>
          <a:p>
            <a:pPr marL="0" marR="0" lvl="0" indent="0" defTabSz="914400" rtl="0" eaLnBrk="0" fontAlgn="base" latinLnBrk="0" hangingPunct="0">
              <a:spcBef>
                <a:spcPct val="0"/>
              </a:spcBef>
              <a:spcAft>
                <a:spcPct val="0"/>
              </a:spcAft>
              <a:buClrTx/>
              <a:buSzTx/>
              <a:buFontTx/>
              <a:buChar char="•"/>
              <a:tabLst/>
            </a:pPr>
            <a:r>
              <a:rPr kumimoji="0" lang="en-US" altLang="en-US" sz="1100" b="1" i="0" u="none" strike="noStrike" cap="none" normalizeH="0" baseline="0" dirty="0">
                <a:ln>
                  <a:noFill/>
                </a:ln>
                <a:solidFill>
                  <a:srgbClr val="FFFFFF"/>
                </a:solidFill>
                <a:effectLst/>
                <a:latin typeface="Arial" panose="020B0604020202020204" pitchFamily="34" charset="0"/>
              </a:rPr>
              <a:t>Data Validation and Error Handling</a:t>
            </a:r>
            <a:r>
              <a:rPr kumimoji="0" lang="en-US" altLang="en-US" sz="1100" b="0" i="0" u="none" strike="noStrike" cap="none" normalizeH="0" baseline="0" dirty="0">
                <a:ln>
                  <a:noFill/>
                </a:ln>
                <a:solidFill>
                  <a:srgbClr val="FFFFFF"/>
                </a:solidFill>
                <a:effectLst/>
                <a:latin typeface="Arial" panose="020B0604020202020204" pitchFamily="34" charset="0"/>
              </a:rPr>
              <a:t>:</a:t>
            </a:r>
          </a:p>
          <a:p>
            <a:pPr marL="0" marR="0" lvl="0" indent="0" defTabSz="914400" rtl="0" eaLnBrk="0" fontAlgn="base" latinLnBrk="0" hangingPunct="0">
              <a:spcBef>
                <a:spcPct val="0"/>
              </a:spcBef>
              <a:spcAft>
                <a:spcPct val="0"/>
              </a:spcAft>
              <a:buClrTx/>
              <a:buSzTx/>
              <a:buFontTx/>
              <a:buChar char="•"/>
              <a:tabLst/>
            </a:pPr>
            <a:r>
              <a:rPr kumimoji="0" lang="en-US" altLang="en-US" sz="1100" b="0" i="0" u="none" strike="noStrike" cap="none" normalizeH="0" baseline="0" dirty="0">
                <a:ln>
                  <a:noFill/>
                </a:ln>
                <a:solidFill>
                  <a:srgbClr val="FFFFFF"/>
                </a:solidFill>
                <a:effectLst/>
                <a:latin typeface="Arial" panose="020B0604020202020204" pitchFamily="34" charset="0"/>
              </a:rPr>
              <a:t>The program assumes that the user inputs a valid number (1-4) for the correct option.</a:t>
            </a:r>
          </a:p>
          <a:p>
            <a:pPr marL="0" marR="0" lvl="0" indent="0" defTabSz="914400" rtl="0" eaLnBrk="0" fontAlgn="base" latinLnBrk="0" hangingPunct="0">
              <a:spcBef>
                <a:spcPct val="0"/>
              </a:spcBef>
              <a:spcAft>
                <a:spcPct val="0"/>
              </a:spcAft>
              <a:buClrTx/>
              <a:buSzTx/>
              <a:buFontTx/>
              <a:buChar char="•"/>
              <a:tabLst/>
            </a:pPr>
            <a:r>
              <a:rPr kumimoji="0" lang="en-US" altLang="en-US" sz="1100" b="0" i="0" u="none" strike="noStrike" cap="none" normalizeH="0" baseline="0" dirty="0">
                <a:ln>
                  <a:noFill/>
                </a:ln>
                <a:solidFill>
                  <a:srgbClr val="FFFFFF"/>
                </a:solidFill>
                <a:effectLst/>
                <a:latin typeface="Arial" panose="020B0604020202020204" pitchFamily="34" charset="0"/>
              </a:rPr>
              <a:t>There is no explicit validation for empty fields, but errors could be thrown if inputs are missing or incorrect.</a:t>
            </a:r>
          </a:p>
          <a:p>
            <a:pPr marL="0" marR="0" lvl="0" indent="0" defTabSz="914400" rtl="0" eaLnBrk="0" fontAlgn="base" latinLnBrk="0" hangingPunct="0">
              <a:spcBef>
                <a:spcPct val="0"/>
              </a:spcBef>
              <a:spcAft>
                <a:spcPct val="0"/>
              </a:spcAft>
              <a:buClrTx/>
              <a:buSzTx/>
              <a:buFontTx/>
              <a:buChar char="•"/>
              <a:tabLst/>
            </a:pPr>
            <a:r>
              <a:rPr kumimoji="0" lang="en-US" altLang="en-US" sz="1100" b="1" i="0" u="none" strike="noStrike" cap="none" normalizeH="0" baseline="0" dirty="0">
                <a:ln>
                  <a:noFill/>
                </a:ln>
                <a:solidFill>
                  <a:srgbClr val="FFFFFF"/>
                </a:solidFill>
                <a:effectLst/>
                <a:latin typeface="Arial" panose="020B0604020202020204" pitchFamily="34" charset="0"/>
              </a:rPr>
              <a:t>Dynamic Behavior with State Changes</a:t>
            </a:r>
            <a:r>
              <a:rPr kumimoji="0" lang="en-US" altLang="en-US" sz="1100" b="0" i="0" u="none" strike="noStrike" cap="none" normalizeH="0" baseline="0" dirty="0">
                <a:ln>
                  <a:noFill/>
                </a:ln>
                <a:solidFill>
                  <a:srgbClr val="FFFFFF"/>
                </a:solidFill>
                <a:effectLst/>
                <a:latin typeface="Arial" panose="020B0604020202020204" pitchFamily="34" charset="0"/>
              </a:rPr>
              <a:t>:</a:t>
            </a:r>
          </a:p>
          <a:p>
            <a:pPr marL="0" marR="0" lvl="0" indent="0" defTabSz="914400" rtl="0" eaLnBrk="0" fontAlgn="base" latinLnBrk="0" hangingPunct="0">
              <a:spcBef>
                <a:spcPct val="0"/>
              </a:spcBef>
              <a:spcAft>
                <a:spcPct val="0"/>
              </a:spcAft>
              <a:buClrTx/>
              <a:buSzTx/>
              <a:buFontTx/>
              <a:buChar char="•"/>
              <a:tabLst/>
            </a:pPr>
            <a:r>
              <a:rPr kumimoji="0" lang="en-US" altLang="en-US" sz="1100" b="0" i="0" u="none" strike="noStrike" cap="none" normalizeH="0" baseline="0" dirty="0">
                <a:ln>
                  <a:noFill/>
                </a:ln>
                <a:solidFill>
                  <a:srgbClr val="FFFFFF"/>
                </a:solidFill>
                <a:effectLst/>
                <a:latin typeface="Arial" panose="020B0604020202020204" pitchFamily="34" charset="0"/>
              </a:rPr>
              <a:t>By using the </a:t>
            </a:r>
            <a:r>
              <a:rPr kumimoji="0" lang="en-US" altLang="en-US" sz="1100" b="1" i="0" u="none" strike="noStrike" cap="none" normalizeH="0" baseline="0" dirty="0">
                <a:ln>
                  <a:noFill/>
                </a:ln>
                <a:solidFill>
                  <a:srgbClr val="FFFFFF"/>
                </a:solidFill>
                <a:effectLst/>
                <a:latin typeface="Arial" panose="020B0604020202020204" pitchFamily="34" charset="0"/>
              </a:rPr>
              <a:t>State Pattern</a:t>
            </a:r>
            <a:r>
              <a:rPr kumimoji="0" lang="en-US" altLang="en-US" sz="1100" b="0" i="0" u="none" strike="noStrike" cap="none" normalizeH="0" baseline="0" dirty="0">
                <a:ln>
                  <a:noFill/>
                </a:ln>
                <a:solidFill>
                  <a:srgbClr val="FFFFFF"/>
                </a:solidFill>
                <a:effectLst/>
                <a:latin typeface="Arial" panose="020B0604020202020204" pitchFamily="34" charset="0"/>
              </a:rPr>
              <a:t>, the behavior of the </a:t>
            </a:r>
            <a:r>
              <a:rPr kumimoji="0" lang="en-US" altLang="en-US" sz="1100" b="1" i="0" u="none" strike="noStrike" cap="none" normalizeH="0" baseline="0" dirty="0" err="1">
                <a:ln>
                  <a:noFill/>
                </a:ln>
                <a:solidFill>
                  <a:srgbClr val="FFFFFF"/>
                </a:solidFill>
                <a:effectLst/>
                <a:latin typeface="Arial" panose="020B0604020202020204" pitchFamily="34" charset="0"/>
              </a:rPr>
              <a:t>TeacherExamPage</a:t>
            </a:r>
            <a:r>
              <a:rPr kumimoji="0" lang="en-US" altLang="en-US" sz="1100" b="0" i="0" u="none" strike="noStrike" cap="none" normalizeH="0" baseline="0" dirty="0">
                <a:ln>
                  <a:noFill/>
                </a:ln>
                <a:solidFill>
                  <a:srgbClr val="FFFFFF"/>
                </a:solidFill>
                <a:effectLst/>
                <a:latin typeface="Arial" panose="020B0604020202020204" pitchFamily="34" charset="0"/>
              </a:rPr>
              <a:t> can change depending on its current state.</a:t>
            </a:r>
          </a:p>
          <a:p>
            <a:pPr marL="0" marR="0" lvl="0" indent="0" defTabSz="914400" rtl="0" eaLnBrk="0" fontAlgn="base" latinLnBrk="0" hangingPunct="0">
              <a:spcBef>
                <a:spcPct val="0"/>
              </a:spcBef>
              <a:spcAft>
                <a:spcPct val="0"/>
              </a:spcAft>
              <a:buClrTx/>
              <a:buSzTx/>
              <a:buFontTx/>
              <a:buChar char="•"/>
              <a:tabLst/>
            </a:pPr>
            <a:r>
              <a:rPr kumimoji="0" lang="en-US" altLang="en-US" sz="1100" b="0" i="0" u="none" strike="noStrike" cap="none" normalizeH="0" baseline="0" dirty="0">
                <a:ln>
                  <a:noFill/>
                </a:ln>
                <a:solidFill>
                  <a:srgbClr val="FFFFFF"/>
                </a:solidFill>
                <a:effectLst/>
                <a:latin typeface="Arial" panose="020B0604020202020204" pitchFamily="34" charset="0"/>
              </a:rPr>
              <a:t>This allows for a flexible and extensible design where more states can be added without modifying the core logic of </a:t>
            </a:r>
            <a:r>
              <a:rPr kumimoji="0" lang="en-US" altLang="en-US" sz="1100" b="1" i="0" u="none" strike="noStrike" cap="none" normalizeH="0" baseline="0" dirty="0" err="1">
                <a:ln>
                  <a:noFill/>
                </a:ln>
                <a:solidFill>
                  <a:srgbClr val="FFFFFF"/>
                </a:solidFill>
                <a:effectLst/>
                <a:latin typeface="Arial" panose="020B0604020202020204" pitchFamily="34" charset="0"/>
              </a:rPr>
              <a:t>TeacherExamPage</a:t>
            </a:r>
            <a:r>
              <a:rPr kumimoji="0" lang="en-US" altLang="en-US" sz="1100" b="0" i="0" u="none" strike="noStrike" cap="none" normalizeH="0" baseline="0" dirty="0">
                <a:ln>
                  <a:noFill/>
                </a:ln>
                <a:solidFill>
                  <a:srgbClr val="FFFFFF"/>
                </a:solidFill>
                <a:effectLst/>
                <a:latin typeface="Arial" panose="020B0604020202020204" pitchFamily="34" charset="0"/>
              </a:rPr>
              <a:t>.</a:t>
            </a:r>
          </a:p>
          <a:p>
            <a:pPr marL="0" marR="0" lvl="0" indent="0" defTabSz="914400" rtl="0" eaLnBrk="0" fontAlgn="base" latinLnBrk="0" hangingPunct="0">
              <a:spcBef>
                <a:spcPct val="0"/>
              </a:spcBef>
              <a:spcAft>
                <a:spcPct val="0"/>
              </a:spcAft>
              <a:buClrTx/>
              <a:buSzTx/>
              <a:buFontTx/>
              <a:buNone/>
              <a:tabLst/>
            </a:pPr>
            <a:endParaRPr kumimoji="0" lang="en-US" altLang="en-US" sz="1100" b="0" i="0" u="none" strike="noStrike" cap="none" normalizeH="0" baseline="0" dirty="0">
              <a:ln>
                <a:noFill/>
              </a:ln>
              <a:solidFill>
                <a:srgbClr val="FFFFFF"/>
              </a:solidFill>
              <a:effectLst/>
              <a:latin typeface="Arial" panose="020B0604020202020204" pitchFamily="34" charset="0"/>
            </a:endParaRPr>
          </a:p>
        </p:txBody>
      </p:sp>
      <p:pic>
        <p:nvPicPr>
          <p:cNvPr id="6" name="Picture 5" descr="A screenshot of a computer program&#10;&#10;Description automatically generated">
            <a:extLst>
              <a:ext uri="{FF2B5EF4-FFF2-40B4-BE49-F238E27FC236}">
                <a16:creationId xmlns:a16="http://schemas.microsoft.com/office/drawing/2014/main" id="{BB898F12-3E3D-0DA0-4FC2-E4D867B4D4D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5457027" y="2242949"/>
            <a:ext cx="6194967" cy="3484668"/>
          </a:xfrm>
          <a:prstGeom prst="rect">
            <a:avLst/>
          </a:prstGeom>
        </p:spPr>
      </p:pic>
      <p:grpSp>
        <p:nvGrpSpPr>
          <p:cNvPr id="21" name="Group 20">
            <a:extLst>
              <a:ext uri="{FF2B5EF4-FFF2-40B4-BE49-F238E27FC236}">
                <a16:creationId xmlns:a16="http://schemas.microsoft.com/office/drawing/2014/main" id="{CF0FFF1F-79B6-4A13-A464-070CD6F896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42198" y="814999"/>
            <a:ext cx="465458" cy="581435"/>
            <a:chOff x="10942198" y="814999"/>
            <a:chExt cx="465458" cy="581435"/>
          </a:xfrm>
          <a:solidFill>
            <a:srgbClr val="FFFFFF"/>
          </a:solidFill>
        </p:grpSpPr>
        <p:sp>
          <p:nvSpPr>
            <p:cNvPr id="22"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7738" y="81499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grpFill/>
            <a:ln w="603" cap="flat">
              <a:noFill/>
              <a:prstDash val="solid"/>
              <a:miter/>
            </a:ln>
          </p:spPr>
          <p:txBody>
            <a:bodyPr rtlCol="0" anchor="ctr"/>
            <a:lstStyle/>
            <a:p>
              <a:endParaRPr lang="en-US">
                <a:solidFill>
                  <a:srgbClr val="FFFFFF"/>
                </a:solidFill>
              </a:endParaRPr>
            </a:p>
          </p:txBody>
        </p:sp>
        <p:sp>
          <p:nvSpPr>
            <p:cNvPr id="23" name="Graphic 15">
              <a:extLst>
                <a:ext uri="{FF2B5EF4-FFF2-40B4-BE49-F238E27FC236}">
                  <a16:creationId xmlns:a16="http://schemas.microsoft.com/office/drawing/2014/main" id="{8550FED7-7C32-42BB-98DB-30272A633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16518" y="104429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grpFill/>
            <a:ln w="422" cap="flat">
              <a:noFill/>
              <a:prstDash val="solid"/>
              <a:miter/>
            </a:ln>
          </p:spPr>
          <p:txBody>
            <a:bodyPr rtlCol="0" anchor="ctr"/>
            <a:lstStyle/>
            <a:p>
              <a:endParaRPr lang="en-US">
                <a:solidFill>
                  <a:srgbClr val="FFFFFF"/>
                </a:solidFill>
              </a:endParaRPr>
            </a:p>
          </p:txBody>
        </p:sp>
        <p:sp>
          <p:nvSpPr>
            <p:cNvPr id="24"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2198" y="1268720"/>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grpFill/>
            <a:ln w="610" cap="flat">
              <a:noFill/>
              <a:prstDash val="solid"/>
              <a:miter/>
            </a:ln>
          </p:spPr>
          <p:txBody>
            <a:bodyPr rtlCol="0" anchor="ctr"/>
            <a:lstStyle/>
            <a:p>
              <a:endParaRPr lang="en-US">
                <a:solidFill>
                  <a:srgbClr val="FFFFFF"/>
                </a:solidFill>
              </a:endParaRPr>
            </a:p>
          </p:txBody>
        </p:sp>
      </p:grpSp>
      <p:cxnSp>
        <p:nvCxnSpPr>
          <p:cNvPr id="20" name="Straight Connector 19">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9322" y="6274341"/>
            <a:ext cx="11353800"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303988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1">
            <a:extLst>
              <a:ext uri="{FF2B5EF4-FFF2-40B4-BE49-F238E27FC236}">
                <a16:creationId xmlns:a16="http://schemas.microsoft.com/office/drawing/2014/main" id="{42161D5B-3499-C08A-17E8-83CFF68DDAF9}"/>
              </a:ext>
            </a:extLst>
          </p:cNvPr>
          <p:cNvSpPr>
            <a:spLocks noGrp="1" noChangeArrowheads="1"/>
          </p:cNvSpPr>
          <p:nvPr>
            <p:ph type="ctrTitle"/>
          </p:nvPr>
        </p:nvSpPr>
        <p:spPr bwMode="auto">
          <a:xfrm>
            <a:off x="1127208" y="857251"/>
            <a:ext cx="4747280" cy="309806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b" anchorCtr="0" compatLnSpc="1">
            <a:prstTxWarp prst="textNoShape">
              <a:avLst/>
            </a:prstTxWarp>
            <a:normAutofit/>
          </a:bodyPr>
          <a:lstStyle/>
          <a:p>
            <a:pPr marL="285750" marR="0" lvl="0" indent="-285750" algn="l"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sz="1600" b="1" i="0" u="none" strike="noStrike" cap="none" normalizeH="0" baseline="0">
                <a:ln>
                  <a:noFill/>
                </a:ln>
                <a:solidFill>
                  <a:srgbClr val="FFFFFF"/>
                </a:solidFill>
                <a:effectLst/>
                <a:latin typeface="Arial" panose="020B0604020202020204" pitchFamily="34" charset="0"/>
              </a:rPr>
              <a:t>Single Connection</a:t>
            </a:r>
            <a:r>
              <a:rPr kumimoji="0" lang="en-US" altLang="en-US" sz="1600" b="0" i="0" u="none" strike="noStrike" cap="none" normalizeH="0" baseline="0">
                <a:ln>
                  <a:noFill/>
                </a:ln>
                <a:solidFill>
                  <a:srgbClr val="FFFFFF"/>
                </a:solidFill>
                <a:effectLst/>
                <a:latin typeface="Arial" panose="020B0604020202020204" pitchFamily="34" charset="0"/>
              </a:rPr>
              <a:t>: It ensures only </a:t>
            </a:r>
            <a:r>
              <a:rPr kumimoji="0" lang="en-US" altLang="en-US" sz="1600" b="1" i="0" u="none" strike="noStrike" cap="none" normalizeH="0" baseline="0">
                <a:ln>
                  <a:noFill/>
                </a:ln>
                <a:solidFill>
                  <a:srgbClr val="FFFFFF"/>
                </a:solidFill>
                <a:effectLst/>
                <a:latin typeface="Arial" panose="020B0604020202020204" pitchFamily="34" charset="0"/>
              </a:rPr>
              <a:t>one connection</a:t>
            </a:r>
            <a:r>
              <a:rPr kumimoji="0" lang="en-US" altLang="en-US" sz="1600" b="0" i="0" u="none" strike="noStrike" cap="none" normalizeH="0" baseline="0">
                <a:ln>
                  <a:noFill/>
                </a:ln>
                <a:solidFill>
                  <a:srgbClr val="FFFFFF"/>
                </a:solidFill>
                <a:effectLst/>
                <a:latin typeface="Arial" panose="020B0604020202020204" pitchFamily="34" charset="0"/>
              </a:rPr>
              <a:t> to the MySQL database is active at a time (Singleton Pattern).</a:t>
            </a:r>
          </a:p>
          <a:p>
            <a:pPr marL="285750" marR="0" lvl="0" indent="-285750" algn="l"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sz="1600" b="1" i="0" u="none" strike="noStrike" cap="none" normalizeH="0" baseline="0">
                <a:ln>
                  <a:noFill/>
                </a:ln>
                <a:solidFill>
                  <a:srgbClr val="FFFFFF"/>
                </a:solidFill>
                <a:effectLst/>
                <a:latin typeface="Arial" panose="020B0604020202020204" pitchFamily="34" charset="0"/>
              </a:rPr>
              <a:t>Connection Setup</a:t>
            </a:r>
            <a:r>
              <a:rPr kumimoji="0" lang="en-US" altLang="en-US" sz="1600" b="0" i="0" u="none" strike="noStrike" cap="none" normalizeH="0" baseline="0">
                <a:ln>
                  <a:noFill/>
                </a:ln>
                <a:solidFill>
                  <a:srgbClr val="FFFFFF"/>
                </a:solidFill>
                <a:effectLst/>
                <a:latin typeface="Arial" panose="020B0604020202020204" pitchFamily="34" charset="0"/>
              </a:rPr>
              <a:t>: Connects to the </a:t>
            </a:r>
            <a:r>
              <a:rPr kumimoji="0" lang="en-US" altLang="en-US" sz="1600" b="1" i="0" u="none" strike="noStrike" cap="none" normalizeH="0" baseline="0">
                <a:ln>
                  <a:noFill/>
                </a:ln>
                <a:solidFill>
                  <a:srgbClr val="FFFFFF"/>
                </a:solidFill>
                <a:effectLst/>
                <a:latin typeface="Arial" panose="020B0604020202020204" pitchFamily="34" charset="0"/>
              </a:rPr>
              <a:t>online_quiz_system</a:t>
            </a:r>
            <a:r>
              <a:rPr kumimoji="0" lang="en-US" altLang="en-US" sz="1600" b="0" i="0" u="none" strike="noStrike" cap="none" normalizeH="0" baseline="0">
                <a:ln>
                  <a:noFill/>
                </a:ln>
                <a:solidFill>
                  <a:srgbClr val="FFFFFF"/>
                </a:solidFill>
                <a:effectLst/>
                <a:latin typeface="Arial" panose="020B0604020202020204" pitchFamily="34" charset="0"/>
              </a:rPr>
              <a:t> database using a URL, username, and password.</a:t>
            </a:r>
          </a:p>
          <a:p>
            <a:pPr marL="285750" marR="0" lvl="0" indent="-285750" algn="l"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sz="1600" b="1" i="0" u="none" strike="noStrike" cap="none" normalizeH="0" baseline="0">
                <a:ln>
                  <a:noFill/>
                </a:ln>
                <a:solidFill>
                  <a:srgbClr val="FFFFFF"/>
                </a:solidFill>
                <a:effectLst/>
                <a:latin typeface="Arial" panose="020B0604020202020204" pitchFamily="34" charset="0"/>
              </a:rPr>
              <a:t>Reusability</a:t>
            </a:r>
            <a:r>
              <a:rPr kumimoji="0" lang="en-US" altLang="en-US" sz="1600" b="0" i="0" u="none" strike="noStrike" cap="none" normalizeH="0" baseline="0">
                <a:ln>
                  <a:noFill/>
                </a:ln>
                <a:solidFill>
                  <a:srgbClr val="FFFFFF"/>
                </a:solidFill>
                <a:effectLst/>
                <a:latin typeface="Arial" panose="020B0604020202020204" pitchFamily="34" charset="0"/>
              </a:rPr>
              <a:t>: Reuses the connection if it's already open, reducing reconnection time.</a:t>
            </a:r>
          </a:p>
          <a:p>
            <a:pPr marL="285750" marR="0" lvl="0" indent="-285750" algn="l"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sz="1600" b="1" i="0" u="none" strike="noStrike" cap="none" normalizeH="0" baseline="0">
                <a:ln>
                  <a:noFill/>
                </a:ln>
                <a:solidFill>
                  <a:srgbClr val="FFFFFF"/>
                </a:solidFill>
                <a:effectLst/>
                <a:latin typeface="Arial" panose="020B0604020202020204" pitchFamily="34" charset="0"/>
              </a:rPr>
              <a:t>Error Handling</a:t>
            </a:r>
            <a:r>
              <a:rPr kumimoji="0" lang="en-US" altLang="en-US" sz="1600" b="0" i="0" u="none" strike="noStrike" cap="none" normalizeH="0" baseline="0">
                <a:ln>
                  <a:noFill/>
                </a:ln>
                <a:solidFill>
                  <a:srgbClr val="FFFFFF"/>
                </a:solidFill>
                <a:effectLst/>
                <a:latin typeface="Arial" panose="020B0604020202020204" pitchFamily="34" charset="0"/>
              </a:rPr>
              <a:t>: Handles SQL exceptions if the connection fails. </a:t>
            </a:r>
          </a:p>
        </p:txBody>
      </p:sp>
      <p:sp>
        <p:nvSpPr>
          <p:cNvPr id="19" name="Rectangle 18">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Description automatically generated">
            <a:extLst>
              <a:ext uri="{FF2B5EF4-FFF2-40B4-BE49-F238E27FC236}">
                <a16:creationId xmlns:a16="http://schemas.microsoft.com/office/drawing/2014/main" id="{D186A8D9-A4F1-3AC6-ACEA-FA0125DE52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0559" y="2039815"/>
            <a:ext cx="3737164" cy="2843683"/>
          </a:xfrm>
          <a:prstGeom prst="rect">
            <a:avLst/>
          </a:prstGeom>
        </p:spPr>
      </p:pic>
    </p:spTree>
    <p:extLst>
      <p:ext uri="{BB962C8B-B14F-4D97-AF65-F5344CB8AC3E}">
        <p14:creationId xmlns:p14="http://schemas.microsoft.com/office/powerpoint/2010/main" val="8155007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Rectangle 1">
            <a:extLst>
              <a:ext uri="{FF2B5EF4-FFF2-40B4-BE49-F238E27FC236}">
                <a16:creationId xmlns:a16="http://schemas.microsoft.com/office/drawing/2014/main" id="{B929EFB8-C93F-44D2-7B87-AA6386757EA5}"/>
              </a:ext>
            </a:extLst>
          </p:cNvPr>
          <p:cNvSpPr>
            <a:spLocks noGrp="1" noChangeArrowheads="1"/>
          </p:cNvSpPr>
          <p:nvPr>
            <p:ph type="ctrTitle"/>
          </p:nvPr>
        </p:nvSpPr>
        <p:spPr bwMode="auto">
          <a:xfrm>
            <a:off x="874815" y="798703"/>
            <a:ext cx="5221185" cy="307201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b" anchorCtr="0" compatLnSpc="1">
            <a:prstTxWarp prst="textNoShape">
              <a:avLst/>
            </a:prstTxWarp>
            <a:normAutofit/>
          </a:bodyPr>
          <a:lstStyle/>
          <a:p>
            <a:pPr marL="0" marR="0" lvl="0" indent="0" defTabSz="914400" rtl="0" eaLnBrk="0" fontAlgn="base" latinLnBrk="0" hangingPunct="0">
              <a:spcBef>
                <a:spcPct val="0"/>
              </a:spcBef>
              <a:spcAft>
                <a:spcPct val="0"/>
              </a:spcAft>
              <a:buClrTx/>
              <a:buSzTx/>
              <a:buFontTx/>
              <a:buChar char="•"/>
              <a:tabLst/>
            </a:pPr>
            <a:r>
              <a:rPr kumimoji="0" lang="en-US" altLang="en-US" sz="1500" b="1" i="0" u="none" strike="noStrike" cap="none" normalizeH="0" baseline="0" dirty="0">
                <a:ln>
                  <a:noFill/>
                </a:ln>
                <a:effectLst/>
                <a:latin typeface="Arial" panose="020B0604020202020204" pitchFamily="34" charset="0"/>
              </a:rPr>
              <a:t>Interface Name</a:t>
            </a:r>
            <a:r>
              <a:rPr kumimoji="0" lang="en-US" altLang="en-US" sz="1500" b="0" i="0" u="none" strike="noStrike" cap="none" normalizeH="0" baseline="0" dirty="0">
                <a:ln>
                  <a:noFill/>
                </a:ln>
                <a:effectLst/>
                <a:latin typeface="Arial" panose="020B0604020202020204" pitchFamily="34" charset="0"/>
              </a:rPr>
              <a:t>: </a:t>
            </a:r>
            <a:r>
              <a:rPr kumimoji="0" lang="en-US" altLang="en-US" sz="1500" b="0" i="0" u="none" strike="noStrike" cap="none" normalizeH="0" baseline="0" dirty="0" err="1">
                <a:ln>
                  <a:noFill/>
                </a:ln>
                <a:effectLst/>
                <a:latin typeface="Arial Unicode MS"/>
              </a:rPr>
              <a:t>ExamPageState</a:t>
            </a:r>
            <a:endParaRPr kumimoji="0" lang="en-US" altLang="en-US" sz="1500" b="0" i="0" u="none" strike="noStrike" cap="none" normalizeH="0" baseline="0" dirty="0">
              <a:ln>
                <a:noFill/>
              </a:ln>
              <a:effectLst/>
            </a:endParaRPr>
          </a:p>
          <a:p>
            <a:pPr marL="0" marR="0" lvl="0" indent="0" defTabSz="914400" rtl="0" eaLnBrk="0" fontAlgn="base" latinLnBrk="0" hangingPunct="0">
              <a:spcBef>
                <a:spcPct val="0"/>
              </a:spcBef>
              <a:spcAft>
                <a:spcPct val="0"/>
              </a:spcAft>
              <a:buClrTx/>
              <a:buSzTx/>
              <a:buFontTx/>
              <a:buChar char="•"/>
              <a:tabLst/>
            </a:pPr>
            <a:r>
              <a:rPr kumimoji="0" lang="en-US" altLang="en-US" sz="1500" b="1" i="0" u="none" strike="noStrike" cap="none" normalizeH="0" baseline="0" dirty="0">
                <a:ln>
                  <a:noFill/>
                </a:ln>
                <a:effectLst/>
                <a:latin typeface="Arial" panose="020B0604020202020204" pitchFamily="34" charset="0"/>
              </a:rPr>
              <a:t>Method</a:t>
            </a:r>
            <a:r>
              <a:rPr kumimoji="0" lang="en-US" altLang="en-US" sz="1500" b="0" i="0" u="none" strike="noStrike" cap="none" normalizeH="0" baseline="0" dirty="0">
                <a:ln>
                  <a:noFill/>
                </a:ln>
                <a:effectLst/>
                <a:latin typeface="Arial" panose="020B0604020202020204" pitchFamily="34" charset="0"/>
              </a:rPr>
              <a:t>: </a:t>
            </a:r>
            <a:r>
              <a:rPr kumimoji="0" lang="en-US" altLang="en-US" sz="1500" b="0" i="0" u="none" strike="noStrike" cap="none" normalizeH="0" baseline="0" dirty="0">
                <a:ln>
                  <a:noFill/>
                </a:ln>
                <a:effectLst/>
                <a:latin typeface="Arial Unicode MS"/>
              </a:rPr>
              <a:t>void display(</a:t>
            </a:r>
            <a:r>
              <a:rPr kumimoji="0" lang="en-US" altLang="en-US" sz="1500" b="0" i="0" u="none" strike="noStrike" cap="none" normalizeH="0" baseline="0" dirty="0" err="1">
                <a:ln>
                  <a:noFill/>
                </a:ln>
                <a:effectLst/>
                <a:latin typeface="Arial Unicode MS"/>
              </a:rPr>
              <a:t>TeacherExamPage</a:t>
            </a:r>
            <a:r>
              <a:rPr kumimoji="0" lang="en-US" altLang="en-US" sz="1500" b="0" i="0" u="none" strike="noStrike" cap="none" normalizeH="0" baseline="0" dirty="0">
                <a:ln>
                  <a:noFill/>
                </a:ln>
                <a:effectLst/>
                <a:latin typeface="Arial Unicode MS"/>
              </a:rPr>
              <a:t> context);</a:t>
            </a:r>
            <a:endParaRPr kumimoji="0" lang="en-US" altLang="en-US" sz="1500" b="0" i="0" u="none" strike="noStrike" cap="none" normalizeH="0" baseline="0" dirty="0">
              <a:ln>
                <a:noFill/>
              </a:ln>
              <a:effectLst/>
            </a:endParaRPr>
          </a:p>
          <a:p>
            <a:pPr marL="0" marR="0" lvl="0" indent="0" defTabSz="914400" rtl="0" eaLnBrk="0" fontAlgn="base" latinLnBrk="0" hangingPunct="0">
              <a:spcBef>
                <a:spcPct val="0"/>
              </a:spcBef>
              <a:spcAft>
                <a:spcPct val="0"/>
              </a:spcAft>
              <a:buClrTx/>
              <a:buSzTx/>
              <a:buFontTx/>
              <a:buChar char="•"/>
              <a:tabLst/>
            </a:pPr>
            <a:r>
              <a:rPr kumimoji="0" lang="en-US" altLang="en-US" sz="1500" b="1" i="0" u="none" strike="noStrike" cap="none" normalizeH="0" baseline="0" dirty="0">
                <a:ln>
                  <a:noFill/>
                </a:ln>
                <a:effectLst/>
                <a:latin typeface="Arial" panose="020B0604020202020204" pitchFamily="34" charset="0"/>
              </a:rPr>
              <a:t>Purpose</a:t>
            </a:r>
            <a:r>
              <a:rPr kumimoji="0" lang="en-US" altLang="en-US" sz="1500" b="0" i="0" u="none" strike="noStrike" cap="none" normalizeH="0" baseline="0" dirty="0">
                <a:ln>
                  <a:noFill/>
                </a:ln>
                <a:effectLst/>
                <a:latin typeface="Arial" panose="020B0604020202020204" pitchFamily="34" charset="0"/>
              </a:rPr>
              <a:t>:</a:t>
            </a:r>
          </a:p>
          <a:p>
            <a:pPr marL="0" marR="0" lvl="0" indent="0" defTabSz="914400" rtl="0" eaLnBrk="0" fontAlgn="base" latinLnBrk="0" hangingPunct="0">
              <a:spcBef>
                <a:spcPct val="0"/>
              </a:spcBef>
              <a:spcAft>
                <a:spcPct val="0"/>
              </a:spcAft>
              <a:buClrTx/>
              <a:buSzTx/>
              <a:buFontTx/>
              <a:buChar char="•"/>
              <a:tabLst/>
            </a:pPr>
            <a:r>
              <a:rPr kumimoji="0" lang="en-US" altLang="en-US" sz="1500" b="0" i="0" u="none" strike="noStrike" cap="none" normalizeH="0" baseline="0" dirty="0">
                <a:ln>
                  <a:noFill/>
                </a:ln>
                <a:effectLst/>
                <a:latin typeface="Arial" panose="020B0604020202020204" pitchFamily="34" charset="0"/>
              </a:rPr>
              <a:t>Defines a contract for classes that manage different states of the </a:t>
            </a:r>
            <a:r>
              <a:rPr kumimoji="0" lang="en-US" altLang="en-US" sz="1500" b="0" i="0" u="none" strike="noStrike" cap="none" normalizeH="0" baseline="0" dirty="0" err="1">
                <a:ln>
                  <a:noFill/>
                </a:ln>
                <a:effectLst/>
                <a:latin typeface="Arial Unicode MS"/>
              </a:rPr>
              <a:t>TeacherExamPage</a:t>
            </a:r>
            <a:r>
              <a:rPr kumimoji="0" lang="en-US" altLang="en-US" sz="1500" b="0" i="0" u="none" strike="noStrike" cap="none" normalizeH="0" baseline="0" dirty="0">
                <a:ln>
                  <a:noFill/>
                </a:ln>
                <a:effectLst/>
              </a:rPr>
              <a:t>.</a:t>
            </a:r>
            <a:endParaRPr kumimoji="0" lang="en-US" altLang="en-US" sz="15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ct val="0"/>
              </a:spcAft>
              <a:buClrTx/>
              <a:buSzTx/>
              <a:buFontTx/>
              <a:buChar char="•"/>
              <a:tabLst/>
            </a:pPr>
            <a:r>
              <a:rPr kumimoji="0" lang="en-US" altLang="en-US" sz="1500" b="0" i="0" u="none" strike="noStrike" cap="none" normalizeH="0" baseline="0" dirty="0">
                <a:ln>
                  <a:noFill/>
                </a:ln>
                <a:effectLst/>
                <a:latin typeface="Arial" panose="020B0604020202020204" pitchFamily="34" charset="0"/>
              </a:rPr>
              <a:t>Any class implementing this interface must define the </a:t>
            </a:r>
            <a:r>
              <a:rPr kumimoji="0" lang="en-US" altLang="en-US" sz="1500" b="0" i="0" u="none" strike="noStrike" cap="none" normalizeH="0" baseline="0" dirty="0">
                <a:ln>
                  <a:noFill/>
                </a:ln>
                <a:effectLst/>
                <a:latin typeface="Arial Unicode MS"/>
              </a:rPr>
              <a:t>display</a:t>
            </a:r>
            <a:r>
              <a:rPr kumimoji="0" lang="en-US" altLang="en-US" sz="1500" b="0" i="0" u="none" strike="noStrike" cap="none" normalizeH="0" baseline="0" dirty="0">
                <a:ln>
                  <a:noFill/>
                </a:ln>
                <a:effectLst/>
              </a:rPr>
              <a:t> method.</a:t>
            </a:r>
            <a:endParaRPr kumimoji="0" lang="en-US" altLang="en-US" sz="15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ct val="0"/>
              </a:spcAft>
              <a:buClrTx/>
              <a:buSzTx/>
              <a:buFontTx/>
              <a:buChar char="•"/>
              <a:tabLst/>
            </a:pPr>
            <a:r>
              <a:rPr kumimoji="0" lang="en-US" altLang="en-US" sz="1500" b="0" i="0" u="none" strike="noStrike" cap="none" normalizeH="0" baseline="0" dirty="0">
                <a:ln>
                  <a:noFill/>
                </a:ln>
                <a:effectLst/>
                <a:latin typeface="Arial" panose="020B0604020202020204" pitchFamily="34" charset="0"/>
              </a:rPr>
              <a:t>The method accepts a </a:t>
            </a:r>
            <a:r>
              <a:rPr kumimoji="0" lang="en-US" altLang="en-US" sz="1500" b="0" i="0" u="none" strike="noStrike" cap="none" normalizeH="0" baseline="0" dirty="0" err="1">
                <a:ln>
                  <a:noFill/>
                </a:ln>
                <a:effectLst/>
                <a:latin typeface="Arial Unicode MS"/>
              </a:rPr>
              <a:t>TeacherExamPage</a:t>
            </a:r>
            <a:r>
              <a:rPr kumimoji="0" lang="en-US" altLang="en-US" sz="1500" b="0" i="0" u="none" strike="noStrike" cap="none" normalizeH="0" baseline="0" dirty="0">
                <a:ln>
                  <a:noFill/>
                </a:ln>
                <a:effectLst/>
              </a:rPr>
              <a:t> object as a parameter.</a:t>
            </a:r>
            <a:endParaRPr kumimoji="0" lang="en-US" altLang="en-US" sz="15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ct val="0"/>
              </a:spcAft>
              <a:buClrTx/>
              <a:buSzTx/>
              <a:buFontTx/>
              <a:buChar char="•"/>
              <a:tabLst/>
            </a:pPr>
            <a:r>
              <a:rPr kumimoji="0" lang="en-US" altLang="en-US" sz="1500" b="1" i="0" u="none" strike="noStrike" cap="none" normalizeH="0" baseline="0" dirty="0">
                <a:ln>
                  <a:noFill/>
                </a:ln>
                <a:effectLst/>
                <a:latin typeface="Arial" panose="020B0604020202020204" pitchFamily="34" charset="0"/>
              </a:rPr>
              <a:t>Pattern</a:t>
            </a:r>
            <a:r>
              <a:rPr kumimoji="0" lang="en-US" altLang="en-US" sz="1500" b="0" i="0" u="none" strike="noStrike" cap="none" normalizeH="0" baseline="0" dirty="0">
                <a:ln>
                  <a:noFill/>
                </a:ln>
                <a:effectLst/>
                <a:latin typeface="Arial" panose="020B0604020202020204" pitchFamily="34" charset="0"/>
              </a:rPr>
              <a:t>: Likely part of the </a:t>
            </a:r>
            <a:r>
              <a:rPr kumimoji="0" lang="en-US" altLang="en-US" sz="1500" b="1" i="0" u="none" strike="noStrike" cap="none" normalizeH="0" baseline="0" dirty="0">
                <a:ln>
                  <a:noFill/>
                </a:ln>
                <a:effectLst/>
                <a:latin typeface="Arial" panose="020B0604020202020204" pitchFamily="34" charset="0"/>
              </a:rPr>
              <a:t>State Design Pattern</a:t>
            </a:r>
            <a:r>
              <a:rPr kumimoji="0" lang="en-US" altLang="en-US" sz="1500" b="0" i="0" u="none" strike="noStrike" cap="none" normalizeH="0" baseline="0" dirty="0">
                <a:ln>
                  <a:noFill/>
                </a:ln>
                <a:effectLst/>
                <a:latin typeface="Arial" panose="020B0604020202020204" pitchFamily="34" charset="0"/>
              </a:rPr>
              <a:t>, managing various states of the </a:t>
            </a:r>
          </a:p>
        </p:txBody>
      </p:sp>
      <p:sp>
        <p:nvSpPr>
          <p:cNvPr id="15" name="Freeform: Shape 14">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descr="A screenshot of a computer&#10;&#10;Description automatically generated">
            <a:extLst>
              <a:ext uri="{FF2B5EF4-FFF2-40B4-BE49-F238E27FC236}">
                <a16:creationId xmlns:a16="http://schemas.microsoft.com/office/drawing/2014/main" id="{418A9EC1-15F9-F9E1-2861-059CF9D6E6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1243" y="1928558"/>
            <a:ext cx="4939504" cy="2617937"/>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19" name="Freeform: Shape 18">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8713761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BF4DF2C-F028-4921-9C23-41303F650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Rectangle 1">
            <a:extLst>
              <a:ext uri="{FF2B5EF4-FFF2-40B4-BE49-F238E27FC236}">
                <a16:creationId xmlns:a16="http://schemas.microsoft.com/office/drawing/2014/main" id="{EC703210-4770-F3C1-AF4A-CFCBCE86D7C8}"/>
              </a:ext>
            </a:extLst>
          </p:cNvPr>
          <p:cNvSpPr>
            <a:spLocks noGrp="1" noChangeArrowheads="1"/>
          </p:cNvSpPr>
          <p:nvPr>
            <p:ph type="ctrTitle"/>
          </p:nvPr>
        </p:nvSpPr>
        <p:spPr bwMode="auto">
          <a:xfrm>
            <a:off x="457200" y="1598246"/>
            <a:ext cx="4412419" cy="362621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fontScale="90000"/>
          </a:bodyPr>
          <a:lstStyle/>
          <a:p>
            <a:pPr marL="0" marR="0" lvl="0" indent="0" algn="r" defTabSz="914400" rtl="0" eaLnBrk="0" fontAlgn="base" latinLnBrk="0" hangingPunct="0">
              <a:spcBef>
                <a:spcPct val="0"/>
              </a:spcBef>
              <a:spcAft>
                <a:spcPct val="0"/>
              </a:spcAft>
              <a:buClrTx/>
              <a:buSzTx/>
              <a:buFontTx/>
              <a:buNone/>
              <a:tabLst/>
            </a:pPr>
            <a:r>
              <a:rPr kumimoji="0" lang="en-US" altLang="en-US" sz="2000" b="0" i="0" u="none" strike="noStrike" cap="none" normalizeH="0" baseline="0">
                <a:ln>
                  <a:noFill/>
                </a:ln>
                <a:solidFill>
                  <a:srgbClr val="FFFFFF"/>
                </a:solidFill>
                <a:effectLst/>
                <a:latin typeface="Arial" panose="020B0604020202020204" pitchFamily="34" charset="0"/>
              </a:rPr>
              <a:t>This class, </a:t>
            </a:r>
            <a:r>
              <a:rPr kumimoji="0" lang="en-US" altLang="en-US" sz="2000" b="0" i="0" u="none" strike="noStrike" cap="none" normalizeH="0" baseline="0">
                <a:ln>
                  <a:noFill/>
                </a:ln>
                <a:solidFill>
                  <a:srgbClr val="FFFFFF"/>
                </a:solidFill>
                <a:effectLst/>
                <a:latin typeface="Arial Unicode MS"/>
              </a:rPr>
              <a:t>LoginPage</a:t>
            </a:r>
            <a:r>
              <a:rPr kumimoji="0" lang="en-US" altLang="en-US" sz="2000" b="0" i="0" u="none" strike="noStrike" cap="none" normalizeH="0" baseline="0">
                <a:ln>
                  <a:noFill/>
                </a:ln>
                <a:solidFill>
                  <a:srgbClr val="FFFFFF"/>
                </a:solidFill>
                <a:effectLst/>
              </a:rPr>
              <a:t>, is responsible for creating and displaying a login window with two buttons.</a:t>
            </a:r>
            <a:endParaRPr kumimoji="0" lang="en-US" altLang="en-US" sz="2000" b="0" i="0" u="none" strike="noStrike" cap="none" normalizeH="0" baseline="0">
              <a:ln>
                <a:noFill/>
              </a:ln>
              <a:solidFill>
                <a:srgbClr val="FFFFFF"/>
              </a:solidFill>
              <a:effectLst/>
              <a:latin typeface="Arial" panose="020B0604020202020204" pitchFamily="34" charset="0"/>
            </a:endParaRPr>
          </a:p>
          <a:p>
            <a:pPr marL="0" marR="0" lvl="0" indent="0" algn="r" defTabSz="914400" rtl="0" eaLnBrk="0" fontAlgn="base" latinLnBrk="0" hangingPunct="0">
              <a:spcBef>
                <a:spcPct val="0"/>
              </a:spcBef>
              <a:spcAft>
                <a:spcPct val="0"/>
              </a:spcAft>
              <a:buClrTx/>
              <a:buSzTx/>
              <a:buFontTx/>
              <a:buChar char="•"/>
              <a:tabLst/>
            </a:pPr>
            <a:r>
              <a:rPr kumimoji="0" lang="en-US" altLang="en-US" sz="2000" b="0" i="0" u="none" strike="noStrike" cap="none" normalizeH="0" baseline="0">
                <a:ln>
                  <a:noFill/>
                </a:ln>
                <a:solidFill>
                  <a:srgbClr val="FFFFFF"/>
                </a:solidFill>
                <a:effectLst/>
                <a:latin typeface="Arial" panose="020B0604020202020204" pitchFamily="34" charset="0"/>
              </a:rPr>
              <a:t>It creates a </a:t>
            </a:r>
            <a:r>
              <a:rPr kumimoji="0" lang="en-US" altLang="en-US" sz="2000" b="0" i="0" u="none" strike="noStrike" cap="none" normalizeH="0" baseline="0">
                <a:ln>
                  <a:noFill/>
                </a:ln>
                <a:solidFill>
                  <a:srgbClr val="FFFFFF"/>
                </a:solidFill>
                <a:effectLst/>
                <a:latin typeface="Arial Unicode MS"/>
              </a:rPr>
              <a:t>JFrame</a:t>
            </a:r>
            <a:r>
              <a:rPr kumimoji="0" lang="en-US" altLang="en-US" sz="2000" b="0" i="0" u="none" strike="noStrike" cap="none" normalizeH="0" baseline="0">
                <a:ln>
                  <a:noFill/>
                </a:ln>
                <a:solidFill>
                  <a:srgbClr val="FFFFFF"/>
                </a:solidFill>
                <a:effectLst/>
              </a:rPr>
              <a:t> titled "Login" with a simple layout.</a:t>
            </a:r>
            <a:endParaRPr kumimoji="0" lang="en-US" altLang="en-US" sz="2000" b="0" i="0" u="none" strike="noStrike" cap="none" normalizeH="0" baseline="0">
              <a:ln>
                <a:noFill/>
              </a:ln>
              <a:solidFill>
                <a:srgbClr val="FFFFFF"/>
              </a:solidFill>
              <a:effectLst/>
              <a:latin typeface="Arial" panose="020B0604020202020204" pitchFamily="34" charset="0"/>
            </a:endParaRPr>
          </a:p>
          <a:p>
            <a:pPr marL="0" marR="0" lvl="0" indent="0" algn="r" defTabSz="914400" rtl="0" eaLnBrk="0" fontAlgn="base" latinLnBrk="0" hangingPunct="0">
              <a:spcBef>
                <a:spcPct val="0"/>
              </a:spcBef>
              <a:spcAft>
                <a:spcPct val="0"/>
              </a:spcAft>
              <a:buClrTx/>
              <a:buSzTx/>
              <a:buFontTx/>
              <a:buChar char="•"/>
              <a:tabLst/>
            </a:pPr>
            <a:r>
              <a:rPr kumimoji="0" lang="en-US" altLang="en-US" sz="2000" b="0" i="0" u="none" strike="noStrike" cap="none" normalizeH="0" baseline="0">
                <a:ln>
                  <a:noFill/>
                </a:ln>
                <a:solidFill>
                  <a:srgbClr val="FFFFFF"/>
                </a:solidFill>
                <a:effectLst/>
                <a:latin typeface="Arial" panose="020B0604020202020204" pitchFamily="34" charset="0"/>
              </a:rPr>
              <a:t>Two buttons are added:</a:t>
            </a:r>
          </a:p>
          <a:p>
            <a:pPr marL="457200" marR="0" lvl="1" indent="0" algn="r" defTabSz="914400" rtl="0" eaLnBrk="0" fontAlgn="base" latinLnBrk="0" hangingPunct="0">
              <a:spcBef>
                <a:spcPct val="0"/>
              </a:spcBef>
              <a:spcAft>
                <a:spcPct val="0"/>
              </a:spcAft>
              <a:buClrTx/>
              <a:buSzTx/>
              <a:buFontTx/>
              <a:buChar char="•"/>
              <a:tabLst/>
            </a:pPr>
            <a:r>
              <a:rPr kumimoji="0" lang="en-US" altLang="en-US" sz="2000" b="1" i="0" u="none" strike="noStrike" cap="none" normalizeH="0" baseline="0">
                <a:ln>
                  <a:noFill/>
                </a:ln>
                <a:solidFill>
                  <a:srgbClr val="FFFFFF"/>
                </a:solidFill>
                <a:effectLst/>
                <a:latin typeface="Arial" panose="020B0604020202020204" pitchFamily="34" charset="0"/>
              </a:rPr>
              <a:t>"Login as Student"</a:t>
            </a:r>
            <a:r>
              <a:rPr kumimoji="0" lang="en-US" altLang="en-US" sz="2000" b="0" i="0" u="none" strike="noStrike" cap="none" normalizeH="0" baseline="0">
                <a:ln>
                  <a:noFill/>
                </a:ln>
                <a:solidFill>
                  <a:srgbClr val="FFFFFF"/>
                </a:solidFill>
                <a:effectLst/>
                <a:latin typeface="Arial" panose="020B0604020202020204" pitchFamily="34" charset="0"/>
              </a:rPr>
              <a:t>: Opens the </a:t>
            </a:r>
            <a:r>
              <a:rPr kumimoji="0" lang="en-US" altLang="en-US" sz="2000" b="0" i="0" u="none" strike="noStrike" cap="none" normalizeH="0" baseline="0">
                <a:ln>
                  <a:noFill/>
                </a:ln>
                <a:solidFill>
                  <a:srgbClr val="FFFFFF"/>
                </a:solidFill>
                <a:effectLst/>
                <a:latin typeface="Arial Unicode MS"/>
              </a:rPr>
              <a:t>StudentLoginPage</a:t>
            </a:r>
            <a:r>
              <a:rPr kumimoji="0" lang="en-US" altLang="en-US" sz="2000" b="0" i="0" u="none" strike="noStrike" cap="none" normalizeH="0" baseline="0">
                <a:ln>
                  <a:noFill/>
                </a:ln>
                <a:solidFill>
                  <a:srgbClr val="FFFFFF"/>
                </a:solidFill>
                <a:effectLst/>
              </a:rPr>
              <a:t> when clicked.</a:t>
            </a:r>
            <a:endParaRPr kumimoji="0" lang="en-US" altLang="en-US" sz="2000" b="0" i="0" u="none" strike="noStrike" cap="none" normalizeH="0" baseline="0">
              <a:ln>
                <a:noFill/>
              </a:ln>
              <a:solidFill>
                <a:srgbClr val="FFFFFF"/>
              </a:solidFill>
              <a:effectLst/>
              <a:latin typeface="Arial" panose="020B0604020202020204" pitchFamily="34" charset="0"/>
            </a:endParaRPr>
          </a:p>
          <a:p>
            <a:pPr marL="457200" marR="0" lvl="1" indent="0" algn="r" defTabSz="914400" rtl="0" eaLnBrk="0" fontAlgn="base" latinLnBrk="0" hangingPunct="0">
              <a:spcBef>
                <a:spcPct val="0"/>
              </a:spcBef>
              <a:spcAft>
                <a:spcPct val="0"/>
              </a:spcAft>
              <a:buClrTx/>
              <a:buSzTx/>
              <a:buFontTx/>
              <a:buChar char="•"/>
              <a:tabLst/>
            </a:pPr>
            <a:r>
              <a:rPr kumimoji="0" lang="en-US" altLang="en-US" sz="2000" b="1" i="0" u="none" strike="noStrike" cap="none" normalizeH="0" baseline="0">
                <a:ln>
                  <a:noFill/>
                </a:ln>
                <a:solidFill>
                  <a:srgbClr val="FFFFFF"/>
                </a:solidFill>
                <a:effectLst/>
                <a:latin typeface="Arial" panose="020B0604020202020204" pitchFamily="34" charset="0"/>
              </a:rPr>
              <a:t>"Login as Teacher"</a:t>
            </a:r>
            <a:r>
              <a:rPr kumimoji="0" lang="en-US" altLang="en-US" sz="2000" b="0" i="0" u="none" strike="noStrike" cap="none" normalizeH="0" baseline="0">
                <a:ln>
                  <a:noFill/>
                </a:ln>
                <a:solidFill>
                  <a:srgbClr val="FFFFFF"/>
                </a:solidFill>
                <a:effectLst/>
                <a:latin typeface="Arial" panose="020B0604020202020204" pitchFamily="34" charset="0"/>
              </a:rPr>
              <a:t>: Opens the </a:t>
            </a:r>
            <a:r>
              <a:rPr kumimoji="0" lang="en-US" altLang="en-US" sz="2000" b="0" i="0" u="none" strike="noStrike" cap="none" normalizeH="0" baseline="0">
                <a:ln>
                  <a:noFill/>
                </a:ln>
                <a:solidFill>
                  <a:srgbClr val="FFFFFF"/>
                </a:solidFill>
                <a:effectLst/>
                <a:latin typeface="Arial Unicode MS"/>
              </a:rPr>
              <a:t>TeacherLoginPage</a:t>
            </a:r>
            <a:r>
              <a:rPr kumimoji="0" lang="en-US" altLang="en-US" sz="2000" b="0" i="0" u="none" strike="noStrike" cap="none" normalizeH="0" baseline="0">
                <a:ln>
                  <a:noFill/>
                </a:ln>
                <a:solidFill>
                  <a:srgbClr val="FFFFFF"/>
                </a:solidFill>
                <a:effectLst/>
              </a:rPr>
              <a:t> when clicked.</a:t>
            </a:r>
            <a:endParaRPr kumimoji="0" lang="en-US" altLang="en-US" sz="2000" b="0" i="0" u="none" strike="noStrike" cap="none" normalizeH="0" baseline="0">
              <a:ln>
                <a:noFill/>
              </a:ln>
              <a:solidFill>
                <a:srgbClr val="FFFFFF"/>
              </a:solidFill>
              <a:effectLst/>
              <a:latin typeface="Arial" panose="020B0604020202020204" pitchFamily="34" charset="0"/>
            </a:endParaRPr>
          </a:p>
          <a:p>
            <a:pPr marL="0" marR="0" lvl="0" indent="0" algn="r" defTabSz="914400" rtl="0" eaLnBrk="0" fontAlgn="base" latinLnBrk="0" hangingPunct="0">
              <a:spcBef>
                <a:spcPct val="0"/>
              </a:spcBef>
              <a:spcAft>
                <a:spcPct val="0"/>
              </a:spcAft>
              <a:buClrTx/>
              <a:buSzTx/>
              <a:buFontTx/>
              <a:buChar char="•"/>
              <a:tabLst/>
            </a:pPr>
            <a:r>
              <a:rPr kumimoji="0" lang="en-US" altLang="en-US" sz="2000" b="0" i="0" u="none" strike="noStrike" cap="none" normalizeH="0" baseline="0">
                <a:ln>
                  <a:noFill/>
                </a:ln>
                <a:solidFill>
                  <a:srgbClr val="FFFFFF"/>
                </a:solidFill>
                <a:effectLst/>
                <a:latin typeface="Arial" panose="020B0604020202020204" pitchFamily="34" charset="0"/>
              </a:rPr>
              <a:t>The frame is set to be visible, allowing users to choose whether to log in as a student or a teacher.</a:t>
            </a:r>
          </a:p>
          <a:p>
            <a:pPr marL="0" marR="0" lvl="0" indent="0" algn="r" defTabSz="914400" rtl="0" eaLnBrk="0" fontAlgn="base" latinLnBrk="0" hangingPunct="0">
              <a:spcBef>
                <a:spcPct val="0"/>
              </a:spcBef>
              <a:spcAft>
                <a:spcPct val="0"/>
              </a:spcAft>
              <a:buClrTx/>
              <a:buSzTx/>
              <a:buFontTx/>
              <a:buNone/>
              <a:tabLst/>
            </a:pPr>
            <a:endParaRPr kumimoji="0" lang="en-US" altLang="en-US" sz="2000" b="0" i="0" u="none" strike="noStrike" cap="none" normalizeH="0" baseline="0">
              <a:ln>
                <a:noFill/>
              </a:ln>
              <a:solidFill>
                <a:srgbClr val="FFFFFF"/>
              </a:solidFill>
              <a:effectLst/>
              <a:latin typeface="Arial" panose="020B0604020202020204" pitchFamily="34" charset="0"/>
            </a:endParaRPr>
          </a:p>
        </p:txBody>
      </p:sp>
      <p:cxnSp>
        <p:nvCxnSpPr>
          <p:cNvPr id="17" name="Straight Connector 16">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EB14399-DB6F-77D1-1EF6-6E598C7FA0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6925" y="2457128"/>
            <a:ext cx="5664133" cy="3001990"/>
          </a:xfrm>
          <a:prstGeom prst="rect">
            <a:avLst/>
          </a:prstGeom>
        </p:spPr>
      </p:pic>
      <p:grpSp>
        <p:nvGrpSpPr>
          <p:cNvPr id="19" name="Group 18">
            <a:extLst>
              <a:ext uri="{FF2B5EF4-FFF2-40B4-BE49-F238E27FC236}">
                <a16:creationId xmlns:a16="http://schemas.microsoft.com/office/drawing/2014/main" id="{892B7B61-D701-474B-AE8F-EA238B550A7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12034" y="1267063"/>
            <a:ext cx="368480" cy="519967"/>
            <a:chOff x="11512034" y="1267063"/>
            <a:chExt cx="368480" cy="519967"/>
          </a:xfrm>
          <a:solidFill>
            <a:srgbClr val="FFFFFF"/>
          </a:solidFill>
        </p:grpSpPr>
        <p:sp>
          <p:nvSpPr>
            <p:cNvPr id="20"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grpFill/>
            <a:ln w="603" cap="flat">
              <a:noFill/>
              <a:prstDash val="solid"/>
              <a:miter/>
            </a:ln>
          </p:spPr>
          <p:txBody>
            <a:bodyPr rtlCol="0" anchor="ctr"/>
            <a:lstStyle/>
            <a:p>
              <a:endParaRPr lang="en-US">
                <a:solidFill>
                  <a:srgbClr val="FFFFFF"/>
                </a:solidFill>
              </a:endParaRPr>
            </a:p>
          </p:txBody>
        </p:sp>
        <p:sp>
          <p:nvSpPr>
            <p:cNvPr id="21"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grpFill/>
            <a:ln w="610" cap="flat">
              <a:noFill/>
              <a:prstDash val="solid"/>
              <a:miter/>
            </a:ln>
          </p:spPr>
          <p:txBody>
            <a:bodyPr rtlCol="0" anchor="ctr"/>
            <a:lstStyle/>
            <a:p>
              <a:endParaRPr lang="en-US">
                <a:solidFill>
                  <a:srgbClr val="FFFFFF"/>
                </a:solidFill>
              </a:endParaRPr>
            </a:p>
          </p:txBody>
        </p:sp>
      </p:grpSp>
    </p:spTree>
    <p:extLst>
      <p:ext uri="{BB962C8B-B14F-4D97-AF65-F5344CB8AC3E}">
        <p14:creationId xmlns:p14="http://schemas.microsoft.com/office/powerpoint/2010/main" val="35807213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1">
            <a:extLst>
              <a:ext uri="{FF2B5EF4-FFF2-40B4-BE49-F238E27FC236}">
                <a16:creationId xmlns:a16="http://schemas.microsoft.com/office/drawing/2014/main" id="{149D4EB6-B1A0-E655-EAC1-514E648D2677}"/>
              </a:ext>
            </a:extLst>
          </p:cNvPr>
          <p:cNvSpPr>
            <a:spLocks noGrp="1" noChangeArrowheads="1"/>
          </p:cNvSpPr>
          <p:nvPr>
            <p:ph type="ctrTitle"/>
          </p:nvPr>
        </p:nvSpPr>
        <p:spPr bwMode="auto">
          <a:xfrm>
            <a:off x="477981" y="1122363"/>
            <a:ext cx="4023360" cy="320413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b" anchorCtr="0" compatLnSpc="1">
            <a:prstTxWarp prst="textNoShape">
              <a:avLst/>
            </a:prstTxWarp>
            <a:normAutofit/>
          </a:bodyPr>
          <a:lstStyle/>
          <a:p>
            <a:pPr marL="0" marR="0" lvl="0" indent="0" algn="l" defTabSz="914400" rtl="0" eaLnBrk="0" fontAlgn="base" latinLnBrk="0" hangingPunct="0">
              <a:spcBef>
                <a:spcPct val="0"/>
              </a:spcBef>
              <a:spcAft>
                <a:spcPct val="0"/>
              </a:spcAft>
              <a:buClrTx/>
              <a:buSzTx/>
              <a:buFontTx/>
              <a:buNone/>
              <a:tabLst/>
            </a:pPr>
            <a:r>
              <a:rPr kumimoji="0" lang="en-US" altLang="en-US" sz="1600" b="0" i="0" u="none" strike="noStrike" cap="none" normalizeH="0" baseline="0">
                <a:ln>
                  <a:noFill/>
                </a:ln>
                <a:effectLst/>
                <a:latin typeface="Arial" panose="020B0604020202020204" pitchFamily="34" charset="0"/>
              </a:rPr>
              <a:t>This class, </a:t>
            </a:r>
            <a:r>
              <a:rPr kumimoji="0" lang="en-US" altLang="en-US" sz="1600" b="0" i="0" u="none" strike="noStrike" cap="none" normalizeH="0" baseline="0">
                <a:ln>
                  <a:noFill/>
                </a:ln>
                <a:effectLst/>
                <a:latin typeface="Arial Unicode MS"/>
              </a:rPr>
              <a:t>Main</a:t>
            </a:r>
            <a:r>
              <a:rPr kumimoji="0" lang="en-US" altLang="en-US" sz="1600" b="0" i="0" u="none" strike="noStrike" cap="none" normalizeH="0" baseline="0">
                <a:ln>
                  <a:noFill/>
                </a:ln>
                <a:effectLst/>
              </a:rPr>
              <a:t>, serves as the entry point for the application.</a:t>
            </a:r>
            <a:endParaRPr kumimoji="0" lang="en-US" altLang="en-US" sz="1600" b="0" i="0" u="none" strike="noStrike" cap="none" normalizeH="0" baseline="0">
              <a:ln>
                <a:noFill/>
              </a:ln>
              <a:effectLst/>
              <a:latin typeface="Arial" panose="020B0604020202020204" pitchFamily="34" charset="0"/>
            </a:endParaRPr>
          </a:p>
          <a:p>
            <a:pPr marL="0" marR="0" lvl="0" indent="0" algn="l" defTabSz="914400" rtl="0" eaLnBrk="0" fontAlgn="base" latinLnBrk="0" hangingPunct="0">
              <a:spcBef>
                <a:spcPct val="0"/>
              </a:spcBef>
              <a:spcAft>
                <a:spcPct val="0"/>
              </a:spcAft>
              <a:buClrTx/>
              <a:buSzTx/>
              <a:buFontTx/>
              <a:buChar char="•"/>
              <a:tabLst/>
            </a:pPr>
            <a:r>
              <a:rPr kumimoji="0" lang="en-US" altLang="en-US" sz="1600" b="0" i="0" u="none" strike="noStrike" cap="none" normalizeH="0" baseline="0">
                <a:ln>
                  <a:noFill/>
                </a:ln>
                <a:effectLst/>
                <a:latin typeface="Arial" panose="020B0604020202020204" pitchFamily="34" charset="0"/>
              </a:rPr>
              <a:t>It creates the main </a:t>
            </a:r>
            <a:r>
              <a:rPr kumimoji="0" lang="en-US" altLang="en-US" sz="1600" b="0" i="0" u="none" strike="noStrike" cap="none" normalizeH="0" baseline="0">
                <a:ln>
                  <a:noFill/>
                </a:ln>
                <a:effectLst/>
                <a:latin typeface="Arial Unicode MS"/>
              </a:rPr>
              <a:t>JFrame</a:t>
            </a:r>
            <a:r>
              <a:rPr kumimoji="0" lang="en-US" altLang="en-US" sz="1600" b="0" i="0" u="none" strike="noStrike" cap="none" normalizeH="0" baseline="0">
                <a:ln>
                  <a:noFill/>
                </a:ln>
                <a:effectLst/>
              </a:rPr>
              <a:t> window titled "Quiz Application."</a:t>
            </a:r>
            <a:endParaRPr kumimoji="0" lang="en-US" altLang="en-US" sz="1600" b="0" i="0" u="none" strike="noStrike" cap="none" normalizeH="0" baseline="0">
              <a:ln>
                <a:noFill/>
              </a:ln>
              <a:effectLst/>
              <a:latin typeface="Arial" panose="020B0604020202020204" pitchFamily="34" charset="0"/>
            </a:endParaRPr>
          </a:p>
          <a:p>
            <a:pPr marL="0" marR="0" lvl="0" indent="0" algn="l" defTabSz="914400" rtl="0" eaLnBrk="0" fontAlgn="base" latinLnBrk="0" hangingPunct="0">
              <a:spcBef>
                <a:spcPct val="0"/>
              </a:spcBef>
              <a:spcAft>
                <a:spcPct val="0"/>
              </a:spcAft>
              <a:buClrTx/>
              <a:buSzTx/>
              <a:buFontTx/>
              <a:buChar char="•"/>
              <a:tabLst/>
            </a:pPr>
            <a:r>
              <a:rPr kumimoji="0" lang="en-US" altLang="en-US" sz="1600" b="0" i="0" u="none" strike="noStrike" cap="none" normalizeH="0" baseline="0">
                <a:ln>
                  <a:noFill/>
                </a:ln>
                <a:effectLst/>
                <a:latin typeface="Arial" panose="020B0604020202020204" pitchFamily="34" charset="0"/>
              </a:rPr>
              <a:t>Two buttons are added:</a:t>
            </a:r>
          </a:p>
          <a:p>
            <a:pPr marL="457200" marR="0" lvl="1" indent="0" algn="l" defTabSz="914400" rtl="0" eaLnBrk="0" fontAlgn="base" latinLnBrk="0" hangingPunct="0">
              <a:spcBef>
                <a:spcPct val="0"/>
              </a:spcBef>
              <a:spcAft>
                <a:spcPct val="0"/>
              </a:spcAft>
              <a:buClrTx/>
              <a:buSzTx/>
              <a:buFontTx/>
              <a:buChar char="•"/>
              <a:tabLst/>
            </a:pPr>
            <a:r>
              <a:rPr kumimoji="0" lang="en-US" altLang="en-US" sz="1600" b="1" i="0" u="none" strike="noStrike" cap="none" normalizeH="0" baseline="0">
                <a:ln>
                  <a:noFill/>
                </a:ln>
                <a:effectLst/>
                <a:latin typeface="Arial" panose="020B0604020202020204" pitchFamily="34" charset="0"/>
              </a:rPr>
              <a:t>"Login"</a:t>
            </a:r>
            <a:r>
              <a:rPr kumimoji="0" lang="en-US" altLang="en-US" sz="1600" b="0" i="0" u="none" strike="noStrike" cap="none" normalizeH="0" baseline="0">
                <a:ln>
                  <a:noFill/>
                </a:ln>
                <a:effectLst/>
                <a:latin typeface="Arial" panose="020B0604020202020204" pitchFamily="34" charset="0"/>
              </a:rPr>
              <a:t>: When clicked, it opens the </a:t>
            </a:r>
            <a:r>
              <a:rPr kumimoji="0" lang="en-US" altLang="en-US" sz="1600" b="0" i="0" u="none" strike="noStrike" cap="none" normalizeH="0" baseline="0">
                <a:ln>
                  <a:noFill/>
                </a:ln>
                <a:effectLst/>
                <a:latin typeface="Arial Unicode MS"/>
              </a:rPr>
              <a:t>LoginPage</a:t>
            </a:r>
            <a:r>
              <a:rPr kumimoji="0" lang="en-US" altLang="en-US" sz="1600" b="0" i="0" u="none" strike="noStrike" cap="none" normalizeH="0" baseline="0">
                <a:ln>
                  <a:noFill/>
                </a:ln>
                <a:effectLst/>
              </a:rPr>
              <a:t>.</a:t>
            </a:r>
            <a:endParaRPr kumimoji="0" lang="en-US" altLang="en-US" sz="1600" b="0" i="0" u="none" strike="noStrike" cap="none" normalizeH="0" baseline="0">
              <a:ln>
                <a:noFill/>
              </a:ln>
              <a:effectLst/>
              <a:latin typeface="Arial" panose="020B0604020202020204" pitchFamily="34" charset="0"/>
            </a:endParaRPr>
          </a:p>
          <a:p>
            <a:pPr marL="457200" marR="0" lvl="1" indent="0" algn="l" defTabSz="914400" rtl="0" eaLnBrk="0" fontAlgn="base" latinLnBrk="0" hangingPunct="0">
              <a:spcBef>
                <a:spcPct val="0"/>
              </a:spcBef>
              <a:spcAft>
                <a:spcPct val="0"/>
              </a:spcAft>
              <a:buClrTx/>
              <a:buSzTx/>
              <a:buFontTx/>
              <a:buChar char="•"/>
              <a:tabLst/>
            </a:pPr>
            <a:r>
              <a:rPr kumimoji="0" lang="en-US" altLang="en-US" sz="1600" b="1" i="0" u="none" strike="noStrike" cap="none" normalizeH="0" baseline="0">
                <a:ln>
                  <a:noFill/>
                </a:ln>
                <a:effectLst/>
                <a:latin typeface="Arial" panose="020B0604020202020204" pitchFamily="34" charset="0"/>
              </a:rPr>
              <a:t>"Sign Up"</a:t>
            </a:r>
            <a:r>
              <a:rPr kumimoji="0" lang="en-US" altLang="en-US" sz="1600" b="0" i="0" u="none" strike="noStrike" cap="none" normalizeH="0" baseline="0">
                <a:ln>
                  <a:noFill/>
                </a:ln>
                <a:effectLst/>
                <a:latin typeface="Arial" panose="020B0604020202020204" pitchFamily="34" charset="0"/>
              </a:rPr>
              <a:t>: When clicked, it opens the </a:t>
            </a:r>
            <a:r>
              <a:rPr kumimoji="0" lang="en-US" altLang="en-US" sz="1600" b="0" i="0" u="none" strike="noStrike" cap="none" normalizeH="0" baseline="0">
                <a:ln>
                  <a:noFill/>
                </a:ln>
                <a:effectLst/>
                <a:latin typeface="Arial Unicode MS"/>
              </a:rPr>
              <a:t>SignUpPage</a:t>
            </a:r>
            <a:r>
              <a:rPr kumimoji="0" lang="en-US" altLang="en-US" sz="1600" b="0" i="0" u="none" strike="noStrike" cap="none" normalizeH="0" baseline="0">
                <a:ln>
                  <a:noFill/>
                </a:ln>
                <a:effectLst/>
              </a:rPr>
              <a:t>.</a:t>
            </a:r>
            <a:endParaRPr kumimoji="0" lang="en-US" altLang="en-US" sz="1600" b="0" i="0" u="none" strike="noStrike" cap="none" normalizeH="0" baseline="0">
              <a:ln>
                <a:noFill/>
              </a:ln>
              <a:effectLst/>
              <a:latin typeface="Arial" panose="020B0604020202020204" pitchFamily="34" charset="0"/>
            </a:endParaRPr>
          </a:p>
          <a:p>
            <a:pPr marL="0" marR="0" lvl="0" indent="0" algn="l" defTabSz="914400" rtl="0" eaLnBrk="0" fontAlgn="base" latinLnBrk="0" hangingPunct="0">
              <a:spcBef>
                <a:spcPct val="0"/>
              </a:spcBef>
              <a:spcAft>
                <a:spcPct val="0"/>
              </a:spcAft>
              <a:buClrTx/>
              <a:buSzTx/>
              <a:buFontTx/>
              <a:buChar char="•"/>
              <a:tabLst/>
            </a:pPr>
            <a:r>
              <a:rPr kumimoji="0" lang="en-US" altLang="en-US" sz="1600" b="0" i="0" u="none" strike="noStrike" cap="none" normalizeH="0" baseline="0">
                <a:ln>
                  <a:noFill/>
                </a:ln>
                <a:effectLst/>
                <a:latin typeface="Arial" panose="020B0604020202020204" pitchFamily="34" charset="0"/>
              </a:rPr>
              <a:t>The frame is set to be visible, allowing users to either log in or sign up to the application.</a:t>
            </a:r>
          </a:p>
          <a:p>
            <a:pPr marL="0" marR="0" lvl="0" indent="0" algn="l" defTabSz="914400" rtl="0" eaLnBrk="0" fontAlgn="base" latinLnBrk="0" hangingPunct="0">
              <a:spcBef>
                <a:spcPct val="0"/>
              </a:spcBef>
              <a:spcAft>
                <a:spcPct val="0"/>
              </a:spcAft>
              <a:buClrTx/>
              <a:buSzTx/>
              <a:buFontTx/>
              <a:buNone/>
              <a:tabLst/>
            </a:pPr>
            <a:endParaRPr kumimoji="0" lang="en-US" altLang="en-US" sz="1600" b="0" i="0" u="none" strike="noStrike" cap="none" normalizeH="0" baseline="0">
              <a:ln>
                <a:noFill/>
              </a:ln>
              <a:effectLst/>
              <a:latin typeface="Arial" panose="020B0604020202020204" pitchFamily="34" charset="0"/>
            </a:endParaRPr>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descr="A screenshot of a computer&#10;&#10;Description automatically generated">
            <a:extLst>
              <a:ext uri="{FF2B5EF4-FFF2-40B4-BE49-F238E27FC236}">
                <a16:creationId xmlns:a16="http://schemas.microsoft.com/office/drawing/2014/main" id="{A27003D6-9B3B-8FF6-B796-482C066F74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4356" y="1550889"/>
            <a:ext cx="6408836" cy="3604969"/>
          </a:xfrm>
          <a:prstGeom prst="rect">
            <a:avLst/>
          </a:prstGeom>
        </p:spPr>
      </p:pic>
    </p:spTree>
    <p:extLst>
      <p:ext uri="{BB962C8B-B14F-4D97-AF65-F5344CB8AC3E}">
        <p14:creationId xmlns:p14="http://schemas.microsoft.com/office/powerpoint/2010/main" val="359851244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Rectangle 1">
            <a:extLst>
              <a:ext uri="{FF2B5EF4-FFF2-40B4-BE49-F238E27FC236}">
                <a16:creationId xmlns:a16="http://schemas.microsoft.com/office/drawing/2014/main" id="{3D032E77-C604-22B5-D6A8-37DA78A0D14C}"/>
              </a:ext>
            </a:extLst>
          </p:cNvPr>
          <p:cNvSpPr>
            <a:spLocks noGrp="1" noChangeArrowheads="1"/>
          </p:cNvSpPr>
          <p:nvPr>
            <p:ph type="ctrTitle"/>
          </p:nvPr>
        </p:nvSpPr>
        <p:spPr bwMode="auto">
          <a:xfrm>
            <a:off x="601253" y="1989575"/>
            <a:ext cx="5221185" cy="319747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b" anchorCtr="0" compatLnSpc="1">
            <a:prstTxWarp prst="textNoShape">
              <a:avLst/>
            </a:prstTxWarp>
            <a:noAutofit/>
          </a:bodyPr>
          <a:lstStyle/>
          <a:p>
            <a:pPr marL="0" marR="0" lvl="0" indent="0" defTabSz="914400" rtl="0" eaLnBrk="0" fontAlgn="base" latinLnBrk="0" hangingPunct="0">
              <a:spcBef>
                <a:spcPct val="0"/>
              </a:spcBef>
              <a:spcAft>
                <a:spcPct val="0"/>
              </a:spcAft>
              <a:buClrTx/>
              <a:buSzTx/>
              <a:buFontTx/>
              <a:buNone/>
              <a:tabLst/>
            </a:pPr>
            <a:r>
              <a:rPr kumimoji="0" lang="en-US" altLang="en-US" sz="1400" b="0" i="0" u="none" strike="noStrike" cap="none" normalizeH="0" baseline="0" dirty="0">
                <a:ln>
                  <a:noFill/>
                </a:ln>
                <a:effectLst/>
                <a:latin typeface="Arial" panose="020B0604020202020204" pitchFamily="34" charset="0"/>
              </a:rPr>
              <a:t>This class, </a:t>
            </a:r>
            <a:r>
              <a:rPr kumimoji="0" lang="en-US" altLang="en-US" sz="1400" b="0" i="0" u="none" strike="noStrike" cap="none" normalizeH="0" baseline="0" dirty="0" err="1">
                <a:ln>
                  <a:noFill/>
                </a:ln>
                <a:effectLst/>
                <a:latin typeface="Arial Unicode MS"/>
              </a:rPr>
              <a:t>MultipleChoiceQuestion</a:t>
            </a:r>
            <a:r>
              <a:rPr kumimoji="0" lang="en-US" altLang="en-US" sz="1400" b="0" i="0" u="none" strike="noStrike" cap="none" normalizeH="0" baseline="0" dirty="0">
                <a:ln>
                  <a:noFill/>
                </a:ln>
                <a:effectLst/>
              </a:rPr>
              <a:t>, implements the </a:t>
            </a:r>
            <a:r>
              <a:rPr kumimoji="0" lang="en-US" altLang="en-US" sz="1400" b="0" i="0" u="none" strike="noStrike" cap="none" normalizeH="0" baseline="0" dirty="0">
                <a:ln>
                  <a:noFill/>
                </a:ln>
                <a:effectLst/>
                <a:latin typeface="Arial Unicode MS"/>
              </a:rPr>
              <a:t>Question</a:t>
            </a:r>
            <a:r>
              <a:rPr kumimoji="0" lang="en-US" altLang="en-US" sz="1400" b="0" i="0" u="none" strike="noStrike" cap="none" normalizeH="0" baseline="0" dirty="0">
                <a:ln>
                  <a:noFill/>
                </a:ln>
                <a:effectLst/>
              </a:rPr>
              <a:t> interface and represents a multiple-choice question.</a:t>
            </a:r>
            <a:endParaRPr kumimoji="0" lang="en-US" altLang="en-US" sz="1400" b="1"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ct val="0"/>
              </a:spcAft>
              <a:buClrTx/>
              <a:buSzTx/>
              <a:buFontTx/>
              <a:buNone/>
              <a:tabLst/>
            </a:pPr>
            <a:r>
              <a:rPr kumimoji="0" lang="en-US" altLang="en-US" sz="1400" b="1" i="0" u="none" strike="noStrike" cap="none" normalizeH="0" baseline="0" dirty="0">
                <a:ln>
                  <a:noFill/>
                </a:ln>
                <a:effectLst/>
                <a:latin typeface="Arial" panose="020B0604020202020204" pitchFamily="34" charset="0"/>
              </a:rPr>
              <a:t>Key Features:</a:t>
            </a:r>
          </a:p>
          <a:p>
            <a:pPr marL="0" marR="0" lvl="0" indent="0" defTabSz="914400" rtl="0" eaLnBrk="0" fontAlgn="base" latinLnBrk="0" hangingPunct="0">
              <a:spcBef>
                <a:spcPct val="0"/>
              </a:spcBef>
              <a:spcAft>
                <a:spcPct val="0"/>
              </a:spcAft>
              <a:buClrTx/>
              <a:buSzTx/>
              <a:buFontTx/>
              <a:buChar char="•"/>
              <a:tabLst/>
            </a:pPr>
            <a:r>
              <a:rPr kumimoji="0" lang="en-US" altLang="en-US" sz="1400" b="1" i="0" u="none" strike="noStrike" cap="none" normalizeH="0" baseline="0" dirty="0">
                <a:ln>
                  <a:noFill/>
                </a:ln>
                <a:effectLst/>
                <a:latin typeface="Arial" panose="020B0604020202020204" pitchFamily="34" charset="0"/>
              </a:rPr>
              <a:t>Attributes</a:t>
            </a:r>
            <a:r>
              <a:rPr kumimoji="0" lang="en-US" altLang="en-US" sz="1400" b="0" i="0" u="none" strike="noStrike" cap="none" normalizeH="0" baseline="0" dirty="0">
                <a:ln>
                  <a:noFill/>
                </a:ln>
                <a:effectLst/>
                <a:latin typeface="Arial" panose="020B0604020202020204" pitchFamily="34" charset="0"/>
              </a:rPr>
              <a:t>:</a:t>
            </a:r>
          </a:p>
          <a:p>
            <a:pPr marL="457200" marR="0" lvl="1" indent="0" defTabSz="914400" rtl="0" eaLnBrk="0" fontAlgn="base" latinLnBrk="0" hangingPunct="0">
              <a:spcBef>
                <a:spcPct val="0"/>
              </a:spcBef>
              <a:spcAft>
                <a:spcPct val="0"/>
              </a:spcAft>
              <a:buClrTx/>
              <a:buSzTx/>
              <a:buFontTx/>
              <a:buChar char="•"/>
              <a:tabLst/>
            </a:pPr>
            <a:r>
              <a:rPr kumimoji="0" lang="en-US" altLang="en-US" sz="1400" b="0" i="0" u="none" strike="noStrike" cap="none" normalizeH="0" baseline="0" dirty="0" err="1">
                <a:ln>
                  <a:noFill/>
                </a:ln>
                <a:effectLst/>
                <a:latin typeface="Arial Unicode MS"/>
              </a:rPr>
              <a:t>questionText</a:t>
            </a:r>
            <a:r>
              <a:rPr kumimoji="0" lang="en-US" altLang="en-US" sz="1400" b="0" i="0" u="none" strike="noStrike" cap="none" normalizeH="0" baseline="0" dirty="0">
                <a:ln>
                  <a:noFill/>
                </a:ln>
                <a:effectLst/>
              </a:rPr>
              <a:t>: The text of the question.</a:t>
            </a:r>
            <a:endParaRPr kumimoji="0" lang="en-US" altLang="en-US" sz="1400" b="0" i="0" u="none" strike="noStrike" cap="none" normalizeH="0" baseline="0" dirty="0">
              <a:ln>
                <a:noFill/>
              </a:ln>
              <a:effectLst/>
              <a:latin typeface="Arial" panose="020B0604020202020204" pitchFamily="34" charset="0"/>
            </a:endParaRPr>
          </a:p>
          <a:p>
            <a:pPr marL="457200" marR="0" lvl="1" indent="0" defTabSz="914400" rtl="0" eaLnBrk="0" fontAlgn="base" latinLnBrk="0" hangingPunct="0">
              <a:spcBef>
                <a:spcPct val="0"/>
              </a:spcBef>
              <a:spcAft>
                <a:spcPct val="0"/>
              </a:spcAft>
              <a:buClrTx/>
              <a:buSzTx/>
              <a:buFontTx/>
              <a:buChar char="•"/>
              <a:tabLst/>
            </a:pPr>
            <a:r>
              <a:rPr kumimoji="0" lang="en-US" altLang="en-US" sz="1400" b="0" i="0" u="none" strike="noStrike" cap="none" normalizeH="0" baseline="0" dirty="0">
                <a:ln>
                  <a:noFill/>
                </a:ln>
                <a:effectLst/>
                <a:latin typeface="Arial Unicode MS"/>
              </a:rPr>
              <a:t>option1</a:t>
            </a:r>
            <a:r>
              <a:rPr kumimoji="0" lang="en-US" altLang="en-US" sz="1400" b="0" i="0" u="none" strike="noStrike" cap="none" normalizeH="0" baseline="0" dirty="0">
                <a:ln>
                  <a:noFill/>
                </a:ln>
                <a:effectLst/>
              </a:rPr>
              <a:t>, </a:t>
            </a:r>
            <a:r>
              <a:rPr kumimoji="0" lang="en-US" altLang="en-US" sz="1400" b="0" i="0" u="none" strike="noStrike" cap="none" normalizeH="0" baseline="0" dirty="0">
                <a:ln>
                  <a:noFill/>
                </a:ln>
                <a:effectLst/>
                <a:latin typeface="Arial Unicode MS"/>
              </a:rPr>
              <a:t>option2</a:t>
            </a:r>
            <a:r>
              <a:rPr kumimoji="0" lang="en-US" altLang="en-US" sz="1400" b="0" i="0" u="none" strike="noStrike" cap="none" normalizeH="0" baseline="0" dirty="0">
                <a:ln>
                  <a:noFill/>
                </a:ln>
                <a:effectLst/>
              </a:rPr>
              <a:t>, </a:t>
            </a:r>
            <a:r>
              <a:rPr kumimoji="0" lang="en-US" altLang="en-US" sz="1400" b="0" i="0" u="none" strike="noStrike" cap="none" normalizeH="0" baseline="0" dirty="0">
                <a:ln>
                  <a:noFill/>
                </a:ln>
                <a:effectLst/>
                <a:latin typeface="Arial Unicode MS"/>
              </a:rPr>
              <a:t>option3</a:t>
            </a:r>
            <a:r>
              <a:rPr kumimoji="0" lang="en-US" altLang="en-US" sz="1400" b="0" i="0" u="none" strike="noStrike" cap="none" normalizeH="0" baseline="0" dirty="0">
                <a:ln>
                  <a:noFill/>
                </a:ln>
                <a:effectLst/>
              </a:rPr>
              <a:t>, </a:t>
            </a:r>
            <a:r>
              <a:rPr kumimoji="0" lang="en-US" altLang="en-US" sz="1400" b="0" i="0" u="none" strike="noStrike" cap="none" normalizeH="0" baseline="0" dirty="0">
                <a:ln>
                  <a:noFill/>
                </a:ln>
                <a:effectLst/>
                <a:latin typeface="Arial Unicode MS"/>
              </a:rPr>
              <a:t>option4</a:t>
            </a:r>
            <a:r>
              <a:rPr kumimoji="0" lang="en-US" altLang="en-US" sz="1400" b="0" i="0" u="none" strike="noStrike" cap="none" normalizeH="0" baseline="0" dirty="0">
                <a:ln>
                  <a:noFill/>
                </a:ln>
                <a:effectLst/>
              </a:rPr>
              <a:t>: The four options available for the multiple-choice question.</a:t>
            </a:r>
            <a:endParaRPr kumimoji="0" lang="en-US" altLang="en-US" sz="1400" b="0" i="0" u="none" strike="noStrike" cap="none" normalizeH="0" baseline="0" dirty="0">
              <a:ln>
                <a:noFill/>
              </a:ln>
              <a:effectLst/>
              <a:latin typeface="Arial" panose="020B0604020202020204" pitchFamily="34" charset="0"/>
            </a:endParaRPr>
          </a:p>
          <a:p>
            <a:pPr marL="457200" marR="0" lvl="1" indent="0" defTabSz="914400" rtl="0" eaLnBrk="0" fontAlgn="base" latinLnBrk="0" hangingPunct="0">
              <a:spcBef>
                <a:spcPct val="0"/>
              </a:spcBef>
              <a:spcAft>
                <a:spcPct val="0"/>
              </a:spcAft>
              <a:buClrTx/>
              <a:buSzTx/>
              <a:buFontTx/>
              <a:buChar char="•"/>
              <a:tabLst/>
            </a:pPr>
            <a:r>
              <a:rPr kumimoji="0" lang="en-US" altLang="en-US" sz="1400" b="0" i="0" u="none" strike="noStrike" cap="none" normalizeH="0" baseline="0" dirty="0" err="1">
                <a:ln>
                  <a:noFill/>
                </a:ln>
                <a:effectLst/>
                <a:latin typeface="Arial Unicode MS"/>
              </a:rPr>
              <a:t>correctOption</a:t>
            </a:r>
            <a:r>
              <a:rPr kumimoji="0" lang="en-US" altLang="en-US" sz="1400" b="0" i="0" u="none" strike="noStrike" cap="none" normalizeH="0" baseline="0" dirty="0">
                <a:ln>
                  <a:noFill/>
                </a:ln>
                <a:effectLst/>
              </a:rPr>
              <a:t>: The index of the correct answer (1 to 4).</a:t>
            </a:r>
            <a:endParaRPr kumimoji="0" lang="en-US" altLang="en-US" sz="14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ct val="0"/>
              </a:spcAft>
              <a:buClrTx/>
              <a:buSzTx/>
              <a:buFontTx/>
              <a:buChar char="•"/>
              <a:tabLst/>
            </a:pPr>
            <a:r>
              <a:rPr kumimoji="0" lang="en-US" altLang="en-US" sz="1400" b="1" i="0" u="none" strike="noStrike" cap="none" normalizeH="0" baseline="0" dirty="0">
                <a:ln>
                  <a:noFill/>
                </a:ln>
                <a:effectLst/>
                <a:latin typeface="Arial" panose="020B0604020202020204" pitchFamily="34" charset="0"/>
              </a:rPr>
              <a:t>Constructor</a:t>
            </a:r>
            <a:r>
              <a:rPr kumimoji="0" lang="en-US" altLang="en-US" sz="1400" b="0" i="0" u="none" strike="noStrike" cap="none" normalizeH="0" baseline="0" dirty="0">
                <a:ln>
                  <a:noFill/>
                </a:ln>
                <a:effectLst/>
                <a:latin typeface="Arial" panose="020B0604020202020204" pitchFamily="34" charset="0"/>
              </a:rPr>
              <a:t>:</a:t>
            </a:r>
          </a:p>
          <a:p>
            <a:pPr marL="457200" marR="0" lvl="1" indent="0" defTabSz="914400" rtl="0" eaLnBrk="0" fontAlgn="base" latinLnBrk="0" hangingPunct="0">
              <a:spcBef>
                <a:spcPct val="0"/>
              </a:spcBef>
              <a:spcAft>
                <a:spcPct val="0"/>
              </a:spcAft>
              <a:buClrTx/>
              <a:buSzTx/>
              <a:buFontTx/>
              <a:buChar char="•"/>
              <a:tabLst/>
            </a:pPr>
            <a:r>
              <a:rPr kumimoji="0" lang="en-US" altLang="en-US" sz="1400" b="0" i="0" u="none" strike="noStrike" cap="none" normalizeH="0" baseline="0" dirty="0">
                <a:ln>
                  <a:noFill/>
                </a:ln>
                <a:effectLst/>
                <a:latin typeface="Arial" panose="020B0604020202020204" pitchFamily="34" charset="0"/>
              </a:rPr>
              <a:t>Initializes the </a:t>
            </a:r>
            <a:r>
              <a:rPr kumimoji="0" lang="en-US" altLang="en-US" sz="1400" b="0" i="0" u="none" strike="noStrike" cap="none" normalizeH="0" baseline="0" dirty="0" err="1">
                <a:ln>
                  <a:noFill/>
                </a:ln>
                <a:effectLst/>
                <a:latin typeface="Arial Unicode MS"/>
              </a:rPr>
              <a:t>MultipleChoiceQuestion</a:t>
            </a:r>
            <a:r>
              <a:rPr kumimoji="0" lang="en-US" altLang="en-US" sz="1400" b="0" i="0" u="none" strike="noStrike" cap="none" normalizeH="0" baseline="0" dirty="0">
                <a:ln>
                  <a:noFill/>
                </a:ln>
                <a:effectLst/>
              </a:rPr>
              <a:t> with the question text, four options, and the index of the correct option.</a:t>
            </a:r>
            <a:endParaRPr kumimoji="0" lang="en-US" altLang="en-US" sz="14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ct val="0"/>
              </a:spcAft>
              <a:buClrTx/>
              <a:buSzTx/>
              <a:buFontTx/>
              <a:buChar char="•"/>
              <a:tabLst/>
            </a:pPr>
            <a:r>
              <a:rPr kumimoji="0" lang="en-US" altLang="en-US" sz="1400" b="1" i="0" u="none" strike="noStrike" cap="none" normalizeH="0" baseline="0" dirty="0">
                <a:ln>
                  <a:noFill/>
                </a:ln>
                <a:effectLst/>
                <a:latin typeface="Arial" panose="020B0604020202020204" pitchFamily="34" charset="0"/>
              </a:rPr>
              <a:t>Methods</a:t>
            </a:r>
            <a:r>
              <a:rPr kumimoji="0" lang="en-US" altLang="en-US" sz="1400" b="0" i="0" u="none" strike="noStrike" cap="none" normalizeH="0" baseline="0" dirty="0">
                <a:ln>
                  <a:noFill/>
                </a:ln>
                <a:effectLst/>
                <a:latin typeface="Arial" panose="020B0604020202020204" pitchFamily="34" charset="0"/>
              </a:rPr>
              <a:t>:</a:t>
            </a:r>
          </a:p>
          <a:p>
            <a:pPr marL="457200" marR="0" lvl="1" indent="0" defTabSz="914400" rtl="0" eaLnBrk="0" fontAlgn="base" latinLnBrk="0" hangingPunct="0">
              <a:spcBef>
                <a:spcPct val="0"/>
              </a:spcBef>
              <a:spcAft>
                <a:spcPct val="0"/>
              </a:spcAft>
              <a:buClrTx/>
              <a:buSzTx/>
              <a:buFontTx/>
              <a:buChar char="•"/>
              <a:tabLst/>
            </a:pPr>
            <a:r>
              <a:rPr kumimoji="0" lang="en-US" altLang="en-US" sz="1400" b="0" i="0" u="none" strike="noStrike" cap="none" normalizeH="0" baseline="0" dirty="0" err="1">
                <a:ln>
                  <a:noFill/>
                </a:ln>
                <a:effectLst/>
                <a:latin typeface="Arial Unicode MS"/>
              </a:rPr>
              <a:t>getQuestionText</a:t>
            </a:r>
            <a:r>
              <a:rPr kumimoji="0" lang="en-US" altLang="en-US" sz="1400" b="0" i="0" u="none" strike="noStrike" cap="none" normalizeH="0" baseline="0" dirty="0">
                <a:ln>
                  <a:noFill/>
                </a:ln>
                <a:effectLst/>
                <a:latin typeface="Arial Unicode MS"/>
              </a:rPr>
              <a:t>()</a:t>
            </a:r>
            <a:r>
              <a:rPr kumimoji="0" lang="en-US" altLang="en-US" sz="1400" b="0" i="0" u="none" strike="noStrike" cap="none" normalizeH="0" baseline="0" dirty="0">
                <a:ln>
                  <a:noFill/>
                </a:ln>
                <a:effectLst/>
              </a:rPr>
              <a:t>: Returns the question text.</a:t>
            </a:r>
            <a:endParaRPr kumimoji="0" lang="en-US" altLang="en-US" sz="1400" b="0" i="0" u="none" strike="noStrike" cap="none" normalizeH="0" baseline="0" dirty="0">
              <a:ln>
                <a:noFill/>
              </a:ln>
              <a:effectLst/>
              <a:latin typeface="Arial" panose="020B0604020202020204" pitchFamily="34" charset="0"/>
            </a:endParaRPr>
          </a:p>
          <a:p>
            <a:pPr marL="457200" marR="0" lvl="1" indent="0" defTabSz="914400" rtl="0" eaLnBrk="0" fontAlgn="base" latinLnBrk="0" hangingPunct="0">
              <a:spcBef>
                <a:spcPct val="0"/>
              </a:spcBef>
              <a:spcAft>
                <a:spcPct val="0"/>
              </a:spcAft>
              <a:buClrTx/>
              <a:buSzTx/>
              <a:buFontTx/>
              <a:buChar char="•"/>
              <a:tabLst/>
            </a:pPr>
            <a:r>
              <a:rPr kumimoji="0" lang="en-US" altLang="en-US" sz="1400" b="0" i="0" u="none" strike="noStrike" cap="none" normalizeH="0" baseline="0" dirty="0">
                <a:ln>
                  <a:noFill/>
                </a:ln>
                <a:effectLst/>
                <a:latin typeface="Arial Unicode MS"/>
              </a:rPr>
              <a:t>display()</a:t>
            </a:r>
            <a:r>
              <a:rPr kumimoji="0" lang="en-US" altLang="en-US" sz="1400" b="0" i="0" u="none" strike="noStrike" cap="none" normalizeH="0" baseline="0" dirty="0">
                <a:ln>
                  <a:noFill/>
                </a:ln>
                <a:effectLst/>
              </a:rPr>
              <a:t>: Prints the question and options to the console.</a:t>
            </a:r>
            <a:endParaRPr kumimoji="0" lang="en-US" altLang="en-US" sz="1400" b="0" i="0" u="none" strike="noStrike" cap="none" normalizeH="0" baseline="0" dirty="0">
              <a:ln>
                <a:noFill/>
              </a:ln>
              <a:effectLst/>
              <a:latin typeface="Arial" panose="020B0604020202020204" pitchFamily="34" charset="0"/>
            </a:endParaRPr>
          </a:p>
          <a:p>
            <a:pPr marL="457200" marR="0" lvl="1" indent="0" defTabSz="914400" rtl="0" eaLnBrk="0" fontAlgn="base" latinLnBrk="0" hangingPunct="0">
              <a:spcBef>
                <a:spcPct val="0"/>
              </a:spcBef>
              <a:spcAft>
                <a:spcPct val="0"/>
              </a:spcAft>
              <a:buClrTx/>
              <a:buSzTx/>
              <a:buFontTx/>
              <a:buChar char="•"/>
              <a:tabLst/>
            </a:pPr>
            <a:r>
              <a:rPr kumimoji="0" lang="en-US" altLang="en-US" sz="1400" b="0" i="0" u="none" strike="noStrike" cap="none" normalizeH="0" baseline="0" dirty="0">
                <a:ln>
                  <a:noFill/>
                </a:ln>
                <a:effectLst/>
                <a:latin typeface="Arial Unicode MS"/>
              </a:rPr>
              <a:t>clone()</a:t>
            </a:r>
            <a:r>
              <a:rPr kumimoji="0" lang="en-US" altLang="en-US" sz="1400" b="0" i="0" u="none" strike="noStrike" cap="none" normalizeH="0" baseline="0" dirty="0">
                <a:ln>
                  <a:noFill/>
                </a:ln>
                <a:effectLst/>
              </a:rPr>
              <a:t>: Creates and returns a new copy (clone) of the current </a:t>
            </a:r>
            <a:r>
              <a:rPr kumimoji="0" lang="en-US" altLang="en-US" sz="1400" b="0" i="0" u="none" strike="noStrike" cap="none" normalizeH="0" baseline="0" dirty="0" err="1">
                <a:ln>
                  <a:noFill/>
                </a:ln>
                <a:effectLst/>
                <a:latin typeface="Arial Unicode MS"/>
              </a:rPr>
              <a:t>MultipleChoiceQuestion</a:t>
            </a:r>
            <a:r>
              <a:rPr kumimoji="0" lang="en-US" altLang="en-US" sz="1400" b="0" i="0" u="none" strike="noStrike" cap="none" normalizeH="0" baseline="0" dirty="0">
                <a:ln>
                  <a:noFill/>
                </a:ln>
                <a:effectLst/>
              </a:rPr>
              <a:t> object.</a:t>
            </a:r>
            <a:endParaRPr kumimoji="0" lang="en-US" altLang="en-US" sz="14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ct val="0"/>
              </a:spcAft>
              <a:buClrTx/>
              <a:buSzTx/>
              <a:buFontTx/>
              <a:buNone/>
              <a:tabLst/>
            </a:pPr>
            <a:r>
              <a:rPr kumimoji="0" lang="en-US" altLang="en-US" sz="1400" b="0" i="0" u="none" strike="noStrike" cap="none" normalizeH="0" baseline="0" dirty="0">
                <a:ln>
                  <a:noFill/>
                </a:ln>
                <a:effectLst/>
                <a:latin typeface="Arial" panose="020B0604020202020204" pitchFamily="34" charset="0"/>
              </a:rPr>
              <a:t>This class provides the structure for handling multiple-choice questions, including displaying the options and cloning the question for reusability.</a:t>
            </a:r>
          </a:p>
        </p:txBody>
      </p:sp>
      <p:sp>
        <p:nvSpPr>
          <p:cNvPr id="13" name="Freeform: Shape 12">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9EFAD4AC-D924-1608-893D-884CAE259E4C}"/>
              </a:ext>
            </a:extLst>
          </p:cNvPr>
          <p:cNvPicPr>
            <a:picLocks noChangeAspect="1"/>
          </p:cNvPicPr>
          <p:nvPr/>
        </p:nvPicPr>
        <p:blipFill>
          <a:blip r:embed="rId2"/>
          <a:stretch>
            <a:fillRect/>
          </a:stretch>
        </p:blipFill>
        <p:spPr>
          <a:xfrm>
            <a:off x="6651243" y="1848291"/>
            <a:ext cx="4939504" cy="2778470"/>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17" name="Freeform: Shape 16">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6136538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9651FA3-B4A1-4E98-9B71-4CF820877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EB59651C-AB29-3377-A4AB-C673554A80EC}"/>
              </a:ext>
            </a:extLst>
          </p:cNvPr>
          <p:cNvSpPr>
            <a:spLocks noGrp="1" noChangeArrowheads="1"/>
          </p:cNvSpPr>
          <p:nvPr>
            <p:ph type="ctrTitle"/>
          </p:nvPr>
        </p:nvSpPr>
        <p:spPr bwMode="auto">
          <a:xfrm>
            <a:off x="417867" y="130628"/>
            <a:ext cx="5334930" cy="394900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spcBef>
                <a:spcPct val="0"/>
              </a:spcBef>
              <a:spcAft>
                <a:spcPct val="0"/>
              </a:spcAft>
              <a:buClrTx/>
              <a:buSzTx/>
              <a:buFontTx/>
              <a:buNone/>
              <a:tabLst/>
            </a:pPr>
            <a:r>
              <a:rPr kumimoji="0" lang="en-US" altLang="en-US" sz="1800" b="0" i="0" u="none" strike="noStrike" cap="none" normalizeH="0" baseline="0" dirty="0">
                <a:ln>
                  <a:noFill/>
                </a:ln>
                <a:effectLst/>
                <a:latin typeface="Arial" panose="020B0604020202020204" pitchFamily="34" charset="0"/>
              </a:rPr>
              <a:t>The </a:t>
            </a:r>
            <a:r>
              <a:rPr kumimoji="0" lang="en-US" altLang="en-US" sz="1800" b="0" i="0" u="none" strike="noStrike" cap="none" normalizeH="0" baseline="0" dirty="0">
                <a:ln>
                  <a:noFill/>
                </a:ln>
                <a:effectLst/>
                <a:latin typeface="Arial Unicode MS"/>
              </a:rPr>
              <a:t>Question</a:t>
            </a:r>
            <a:r>
              <a:rPr kumimoji="0" lang="en-US" altLang="en-US" sz="1800" b="0" i="0" u="none" strike="noStrike" cap="none" normalizeH="0" baseline="0" dirty="0">
                <a:ln>
                  <a:noFill/>
                </a:ln>
                <a:effectLst/>
              </a:rPr>
              <a:t> interface defines three methods:</a:t>
            </a:r>
            <a:endParaRPr kumimoji="0" lang="en-US" altLang="en-US" sz="18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ct val="0"/>
              </a:spcAft>
              <a:buClrTx/>
              <a:buSzTx/>
              <a:buFontTx/>
              <a:buAutoNum type="arabicPeriod"/>
              <a:tabLst/>
            </a:pPr>
            <a:r>
              <a:rPr kumimoji="0" lang="en-US" altLang="en-US" sz="1800" b="1" i="0" u="none" strike="noStrike" cap="none" normalizeH="0" baseline="0" dirty="0" err="1">
                <a:ln>
                  <a:noFill/>
                </a:ln>
                <a:effectLst/>
                <a:latin typeface="Arial Unicode MS"/>
              </a:rPr>
              <a:t>getQuestionText</a:t>
            </a:r>
            <a:r>
              <a:rPr kumimoji="0" lang="en-US" altLang="en-US" sz="1800" b="1" i="0" u="none" strike="noStrike" cap="none" normalizeH="0" baseline="0" dirty="0">
                <a:ln>
                  <a:noFill/>
                </a:ln>
                <a:effectLst/>
                <a:latin typeface="Arial Unicode MS"/>
              </a:rPr>
              <a:t>()</a:t>
            </a:r>
            <a:r>
              <a:rPr kumimoji="0" lang="en-US" altLang="en-US" sz="1800" b="0" i="0" u="none" strike="noStrike" cap="none" normalizeH="0" baseline="0" dirty="0">
                <a:ln>
                  <a:noFill/>
                </a:ln>
                <a:effectLst/>
              </a:rPr>
              <a:t>: Returns the question text.</a:t>
            </a:r>
            <a:endParaRPr kumimoji="0" lang="en-US" altLang="en-US" sz="18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ct val="0"/>
              </a:spcAft>
              <a:buClrTx/>
              <a:buSzTx/>
              <a:buFontTx/>
              <a:buAutoNum type="arabicPeriod" startAt="2"/>
              <a:tabLst/>
            </a:pPr>
            <a:r>
              <a:rPr kumimoji="0" lang="en-US" altLang="en-US" sz="1800" b="1" i="0" u="none" strike="noStrike" cap="none" normalizeH="0" baseline="0" dirty="0">
                <a:ln>
                  <a:noFill/>
                </a:ln>
                <a:effectLst/>
                <a:latin typeface="Arial Unicode MS"/>
              </a:rPr>
              <a:t>display()</a:t>
            </a:r>
            <a:r>
              <a:rPr kumimoji="0" lang="en-US" altLang="en-US" sz="1800" b="0" i="0" u="none" strike="noStrike" cap="none" normalizeH="0" baseline="0" dirty="0">
                <a:ln>
                  <a:noFill/>
                </a:ln>
                <a:effectLst/>
              </a:rPr>
              <a:t>: Displays the question and its options.</a:t>
            </a:r>
            <a:endParaRPr kumimoji="0" lang="en-US" altLang="en-US" sz="18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ct val="0"/>
              </a:spcAft>
              <a:buClrTx/>
              <a:buSzTx/>
              <a:buFontTx/>
              <a:buAutoNum type="arabicPeriod" startAt="3"/>
              <a:tabLst/>
            </a:pPr>
            <a:r>
              <a:rPr kumimoji="0" lang="en-US" altLang="en-US" sz="1800" b="1" i="0" u="none" strike="noStrike" cap="none" normalizeH="0" baseline="0" dirty="0">
                <a:ln>
                  <a:noFill/>
                </a:ln>
                <a:effectLst/>
                <a:latin typeface="Arial Unicode MS"/>
              </a:rPr>
              <a:t>clone()</a:t>
            </a:r>
            <a:r>
              <a:rPr kumimoji="0" lang="en-US" altLang="en-US" sz="1800" b="0" i="0" u="none" strike="noStrike" cap="none" normalizeH="0" baseline="0" dirty="0">
                <a:ln>
                  <a:noFill/>
                </a:ln>
                <a:effectLst/>
              </a:rPr>
              <a:t>: Creates a copy of the question.</a:t>
            </a:r>
            <a:endParaRPr kumimoji="0" lang="en-US" altLang="en-US" sz="18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ct val="0"/>
              </a:spcAft>
              <a:buClrTx/>
              <a:buSzTx/>
              <a:buFontTx/>
              <a:buNone/>
              <a:tabLst/>
            </a:pPr>
            <a:r>
              <a:rPr kumimoji="0" lang="en-US" altLang="en-US" sz="1800" b="0" i="0" u="none" strike="noStrike" cap="none" normalizeH="0" baseline="0" dirty="0">
                <a:ln>
                  <a:noFill/>
                </a:ln>
                <a:effectLst/>
                <a:latin typeface="Arial" panose="020B0604020202020204" pitchFamily="34" charset="0"/>
              </a:rPr>
              <a:t>Any class implementing this interface must provide implementations for these methods.</a:t>
            </a:r>
          </a:p>
        </p:txBody>
      </p:sp>
      <p:sp>
        <p:nvSpPr>
          <p:cNvPr id="13" name="Freeform: Shape 12">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03994"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6" name="Picture 5">
            <a:extLst>
              <a:ext uri="{FF2B5EF4-FFF2-40B4-BE49-F238E27FC236}">
                <a16:creationId xmlns:a16="http://schemas.microsoft.com/office/drawing/2014/main" id="{5F279775-05F8-DDFA-0BCC-4B54E5646173}"/>
              </a:ext>
            </a:extLst>
          </p:cNvPr>
          <p:cNvPicPr>
            <a:picLocks noChangeAspect="1"/>
          </p:cNvPicPr>
          <p:nvPr/>
        </p:nvPicPr>
        <p:blipFill>
          <a:blip r:embed="rId2"/>
          <a:srcRect r="43749" b="-2"/>
          <a:stretch/>
        </p:blipFill>
        <p:spPr>
          <a:xfrm>
            <a:off x="6595884" y="57974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17" name="Freeform: Shape 16">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63495505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58</TotalTime>
  <Words>2542</Words>
  <Application>Microsoft Office PowerPoint</Application>
  <PresentationFormat>Widescreen</PresentationFormat>
  <Paragraphs>196</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Aptos</vt:lpstr>
      <vt:lpstr>Aptos Display</vt:lpstr>
      <vt:lpstr>Arial</vt:lpstr>
      <vt:lpstr>Arial Unicode MS</vt:lpstr>
      <vt:lpstr>Calibri</vt:lpstr>
      <vt:lpstr>YACgEQY10lw 0</vt:lpstr>
      <vt:lpstr>Office Theme</vt:lpstr>
      <vt:lpstr>PowerPoint Presentation</vt:lpstr>
      <vt:lpstr>PowerPoint Presentation</vt:lpstr>
      <vt:lpstr>State Design Pattern: This class implements the State Pattern by conforming to the ExamPageState interface. It defines the behavior for the "Add Exam" state of the TeacherExamPage. User Interface for Adding Questions: The display() method creates a GUI form that allows the teacher to enter a new question and its options (Option 1, Option 2, Option 3, Option 4) along with the correct option (1-4). The GUI form uses JTextFields for inputs and a JButton to trigger the action of saving the question. Saving Questions to the Database: When the "Save Question" button is clicked, the input fields are read, and the provided data (question, options, and correct option) are sent to the TeacherExamPage using context.addQuestionToDatabase(). This method connects to the database and inserts the question into a questions table. Data Validation and Error Handling: The program assumes that the user inputs a valid number (1-4) for the correct option. There is no explicit validation for empty fields, but errors could be thrown if inputs are missing or incorrect. Dynamic Behavior with State Changes: By using the State Pattern, the behavior of the TeacherExamPage can change depending on its current state. This allows for a flexible and extensible design where more states can be added without modifying the core logic of TeacherExamPage. </vt:lpstr>
      <vt:lpstr>Single Connection: It ensures only one connection to the MySQL database is active at a time (Singleton Pattern). Connection Setup: Connects to the online_quiz_system database using a URL, username, and password. Reusability: Reuses the connection if it's already open, reducing reconnection time. Error Handling: Handles SQL exceptions if the connection fails. </vt:lpstr>
      <vt:lpstr>Interface Name: ExamPageState Method: void display(TeacherExamPage context); Purpose: Defines a contract for classes that manage different states of the TeacherExamPage. Any class implementing this interface must define the display method. The method accepts a TeacherExamPage object as a parameter. Pattern: Likely part of the State Design Pattern, managing various states of the </vt:lpstr>
      <vt:lpstr>This class, LoginPage, is responsible for creating and displaying a login window with two buttons. It creates a JFrame titled "Login" with a simple layout. Two buttons are added: "Login as Student": Opens the StudentLoginPage when clicked. "Login as Teacher": Opens the TeacherLoginPage when clicked. The frame is set to be visible, allowing users to choose whether to log in as a student or a teacher. </vt:lpstr>
      <vt:lpstr>This class, Main, serves as the entry point for the application. It creates the main JFrame window titled "Quiz Application." Two buttons are added: "Login": When clicked, it opens the LoginPage. "Sign Up": When clicked, it opens the SignUpPage. The frame is set to be visible, allowing users to either log in or sign up to the application. </vt:lpstr>
      <vt:lpstr>This class, MultipleChoiceQuestion, implements the Question interface and represents a multiple-choice question. Key Features: Attributes: questionText: The text of the question. option1, option2, option3, option4: The four options available for the multiple-choice question. correctOption: The index of the correct answer (1 to 4). Constructor: Initializes the MultipleChoiceQuestion with the question text, four options, and the index of the correct option. Methods: getQuestionText(): Returns the question text. display(): Prints the question and options to the console. clone(): Creates and returns a new copy (clone) of the current MultipleChoiceQuestion object. This class provides the structure for handling multiple-choice questions, including displaying the options and cloning the question for reusability.</vt:lpstr>
      <vt:lpstr>The Question interface defines three methods: getQuestionText(): Returns the question text. display(): Displays the question and its options. clone(): Creates a copy of the question. Any class implementing this interface must provide implementations for these methods.</vt:lpstr>
      <vt:lpstr>The QuestionFactory class implements two key functionalities: createQuestion(): A factory method that creates and returns different types of questions (MultipleChoiceQuestion, TrueFalseQuestion) based on the provided type and parameters. It uses a switch statement to handle different question types. saveQuestionToDatabase(): A method that saves a given Question object to a database. It connects to a database, prepares an SQL query, and inserts the question text and type into the questions table. This class utilizes the Factory design pattern for question creation and the Prototype pattern for cloning.</vt:lpstr>
      <vt:lpstr>The ScoreManager class follows the Singleton pattern, ensuring only one instance exists. It manages student scores by: Storing scores in a HashMap temporarily. Inserting scores into the student_scores table in a database using JDBC in the recordScore() method. The getInstance() method provides access to the single instance of the class.</vt:lpstr>
      <vt:lpstr>The SignUpForm class displays a dynamic sign-up form based on the role (student or teacher). It includes fields for ID, username, and password. On form submission, it validates the input and registers the user using the UserFactory. Success or error messages are shown depending on the input or role validity. </vt:lpstr>
      <vt:lpstr>The SignUpPage class displays a page where users can choose to sign up as either a student or teacher. Key Features: Displays a prompt "Sign up as:" with two buttons: Student and Teacher. Clicking on a button closes the current page and opens the corresponding sign-up form (SignUpForm) for the selected role. </vt:lpstr>
      <vt:lpstr>The Student class implements the User interface and is responsible for registering a student in the database. Key Features: Register Method: It connects to a MySQL database (online_quiz_system) to register the student. First, it checks if the student ID already exists in the students table. If the ID is taken, an error message is displayed. If the ID is unique, it inserts the student's details (student_id, username, password) into the students table. Error Handling: If the ID is already used, a message is shown to inform the user. If an error occurs while interacting with the database, an error message is shown. This class ensures that student registration is handled efficiently and provides feedback to the user based on the success or failure of the registration process. </vt:lpstr>
      <vt:lpstr>The StudentExamPage class allows students to access and take teacher exams. Key Features: Singleton Integration: Uses TeacherExamPage.getInstance() to access a single instance of teacher exam data. Exam Navigation: Students view questions and navigate using the Next button. Question Display: Questions are shown with multiple-choice options, ensuring only one choice is selected. Scoring System: Tracks and displays the student’s score at the end. Timer: Supports optional exam timing logic. </vt:lpstr>
      <vt:lpstr>Login System Exam Choice Page Teacher's Exam Page Submit Answers and Calculate Score Tables Used in the Database </vt:lpstr>
      <vt:lpstr>Here's a concise version of the StudentSignUpPage class: UI Setup: Creates a JFrame with a GridLayout for fields: ID, Username, and Password. Submit Button: On click, validates the fields. If valid, inserts the data into the database using a PreparedStatement. Database Connection: The student's data is inserted into the students table. Success or error messages are displayed based on the operation. Let me know if you need further details! </vt:lpstr>
      <vt:lpstr>Here's a brief summary of your Teacher class: Purpose: The class implements the User interface, specifically for teacher registration. Database Operations: Checks if the teacher's ID is already used in the teachers table. If it is, an error message is displayed. If the ID is available, it inserts the teacher's information (ID, username, password) into the teachers table. Error Handling: If a database error occurs, it prints the stack trace and shows an error message to the user. This implementation ensures that each teacher has a unique ID and prevents duplicate entries in the database.</vt:lpstr>
      <vt:lpstr> Singleton Pattern: This class uses the Singleton pattern, ensuring only one instance of TeacherExamPage exists. The getInstance() method provides access to this instance. State Management: The page's state is managed via the ExamPageState interface, with two possible states: ViewQuestionsState: Displays the questions. AddExamState: Allows the addition of new exams. The current state can be changed using the setState() method. UI Elements: The TeacherExamPage displays a simple UI with two buttons: "View Questions": Displays the questions. "Add New Exam": Allows the teacher to add a new exam. Questions Handling: The class has an ArrayList&lt;TeacherQuestion&gt; to store the teacher's questions. Methods addQuestionToDatabase() and formatQuestion() are placeholders for future implementations. This class helps manage teacher exam pages, allowing easy navigation between viewing and adding exams.</vt:lpstr>
      <vt:lpstr>The TeacherLoginPage class is a Java Swing application that allows teachers to log in and manage quiz creation: Login Page: Teachers enter their username and password to log in. If valid, they proceed to the "Enter Exam Information" page. Exam Information Page: Teachers enter the exam name and teacher ID, which is stored in the database. Then, the "Set Number of Questions" page opens. Quiz Count Page: Teachers set the number of questions, and the "Quiz Creation" page is displayed. Quiz Creation Page: Teachers add questions with four options and the correct one, saving each question to the database. Database Interaction: The app uses JDBC to insert data into the teachers, exams, and questions tables. </vt:lpstr>
      <vt:lpstr>The TeacherQuestion class stores a question's details with: Fields: id, questionText, option1, option2, option3, option4, and correctOption. Constructor: Initializes all fields, including id. Getters: Methods to retrieve the values of the fields. One constructor is incomplete and throws an exception.</vt:lpstr>
      <vt:lpstr>The TeacherSignUpPage class creates a GUI for teacher registration using JFrame. It includes: Fields: ID, Username, and Password fields. Submit Button: Checks if all fields are filled, then attempts to insert the teacher's data into the database. Error Handling: Displays error messages for empty fields or database issues. Successful Registration: Displays a success message and closes the window. </vt:lpstr>
      <vt:lpstr>The TrueFalseQuestion class implements the Question interface and provides the following functionalities: Attributes: questionText: The text of the question. correctAnswer: A boolean indicating whether the correct answer is true or false. Methods: getQuestionText(): Returns the text of the question. display(): Displays the question as "True/False" in the console. clone(): Creates a new instance of TrueFalseQuestion with the same values (deep cloning). This class is useful for representing true/false type questions in a quiz or exam system.</vt:lpstr>
      <vt:lpstr>The User interface defines a contract for any class that wants to implement user registration functionality. It includes the following method: register(String id, String username, String password): This method is intended to be implemented by any class that will handle user registration. It takes the user's id, username, and password as parameters. To implement this interface, a class would need to define the register method, which can be used to store user data in a database or perform other actions related to user registration. The interface itself does not provide any implementation but ensures that classes that implement it will include a method for user registration.</vt:lpstr>
      <vt:lpstr>The UserFactory class creates Student or Teacher objects based on the given role. If the role is invalid, it throws an exception. It's a simple implementation of the Factory Method Pattern for decoupling object creation. Example: java User student = UserFactory.createUser("student"); User teacher = UserFactory.createUser("teacher");  This allows easy creation of user objects based on roles. </vt:lpstr>
      <vt:lpstr>The ViewQuestionsState class implements the ExamPageState interface. It is responsible for displaying the questions in a TeacherExamPage context. Key Points: It creates a JFrame to display questions. It uses JTextArea components to show the questions in a scrollable panel. The questions are retrieved from the TeacherExamPage context and displayed in a vertical layout. The textArea.setEditable(false) ensures the questions cannot be edited.  Summary: This class is part of a state pattern implementation to allow switching between different states (such as viewing or adding questions) in the TeacherExamPage. The questions are shown in a scrollable panel for easy viewing.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Kerollos Ayman</dc:creator>
  <cp:lastModifiedBy>Mina Mahrouse Lahzy</cp:lastModifiedBy>
  <cp:revision>3</cp:revision>
  <dcterms:created xsi:type="dcterms:W3CDTF">2024-12-19T23:46:24Z</dcterms:created>
  <dcterms:modified xsi:type="dcterms:W3CDTF">2024-12-20T09:20:06Z</dcterms:modified>
</cp:coreProperties>
</file>